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82" r:id="rId5"/>
    <p:sldId id="451" r:id="rId6"/>
    <p:sldId id="483" r:id="rId7"/>
    <p:sldId id="485" r:id="rId8"/>
    <p:sldId id="486" r:id="rId9"/>
    <p:sldId id="487" r:id="rId10"/>
    <p:sldId id="488" r:id="rId11"/>
    <p:sldId id="484" r:id="rId12"/>
    <p:sldId id="489" r:id="rId13"/>
    <p:sldId id="490" r:id="rId14"/>
    <p:sldId id="491" r:id="rId15"/>
    <p:sldId id="492" r:id="rId16"/>
    <p:sldId id="493" r:id="rId17"/>
    <p:sldId id="497" r:id="rId18"/>
    <p:sldId id="495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1950D-D419-484F-9CA9-D6C81E42675A}" v="1" dt="2021-03-13T19:09:42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15" autoAdjust="0"/>
  </p:normalViewPr>
  <p:slideViewPr>
    <p:cSldViewPr snapToGrid="0" showGuides="1">
      <p:cViewPr varScale="1">
        <p:scale>
          <a:sx n="64" d="100"/>
          <a:sy n="64" d="100"/>
        </p:scale>
        <p:origin x="9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550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4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550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957122" y="4165744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66" y="555158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66" y="2227988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454093" y="555158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59" y="2357314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27949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2890982" y="2286312"/>
            <a:ext cx="10067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49237" y="419843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1069" y="1903205"/>
            <a:ext cx="2728166" cy="249237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727099" y="480157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443" y="1828652"/>
            <a:ext cx="7233557" cy="1037195"/>
          </a:xfrm>
        </p:spPr>
        <p:txBody>
          <a:bodyPr>
            <a:noAutofit/>
          </a:bodyPr>
          <a:lstStyle/>
          <a:p>
            <a:r>
              <a:rPr lang="en-US" sz="3600" dirty="0"/>
              <a:t>Tahoe Science Advisory Council Program Assessment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442" y="3429000"/>
            <a:ext cx="4414157" cy="14152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cap="none" dirty="0"/>
              <a:t>Robert Larsen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cap="non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65CF9D-F3E4-4B38-8ECD-42A28502B0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55111-835E-4E0F-B354-8139F8D12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894"/>
          <a:stretch/>
        </p:blipFill>
        <p:spPr>
          <a:xfrm>
            <a:off x="-1788718" y="-1"/>
            <a:ext cx="6398818" cy="6858000"/>
          </a:xfrm>
          <a:prstGeom prst="rect">
            <a:avLst/>
          </a:prstGeom>
        </p:spPr>
      </p:pic>
      <p:pic>
        <p:nvPicPr>
          <p:cNvPr id="8" name="Logo" descr="Tahoe Science Advisory Council logo">
            <a:extLst>
              <a:ext uri="{FF2B5EF4-FFF2-40B4-BE49-F238E27FC236}">
                <a16:creationId xmlns:a16="http://schemas.microsoft.com/office/drawing/2014/main" id="{FB2D9759-2376-4F1B-9227-79E5985875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Science/Management Best Practices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0D35E-7779-49D4-82E8-55C670E71472}"/>
              </a:ext>
            </a:extLst>
          </p:cNvPr>
          <p:cNvSpPr txBox="1"/>
          <p:nvPr/>
        </p:nvSpPr>
        <p:spPr>
          <a:xfrm>
            <a:off x="781989" y="2508728"/>
            <a:ext cx="68405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1. Program Purpose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2. Diversity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3. Transparency and </a:t>
            </a: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    Objectivity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5901CD-7A29-4D6B-A0F4-06D732F9C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888" y="1693897"/>
            <a:ext cx="4774676" cy="4924260"/>
          </a:xfrm>
        </p:spPr>
      </p:pic>
    </p:spTree>
    <p:extLst>
      <p:ext uri="{BB962C8B-B14F-4D97-AF65-F5344CB8AC3E}">
        <p14:creationId xmlns:p14="http://schemas.microsoft.com/office/powerpoint/2010/main" val="251539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31E22A-C7E6-4B3D-A6E9-3D07EC4B9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56" y="1889615"/>
            <a:ext cx="104494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Current</a:t>
            </a:r>
          </a:p>
          <a:p>
            <a:pPr lvl="1"/>
            <a:r>
              <a:rPr lang="en-US" sz="2800" dirty="0"/>
              <a:t>Strong natural science emphasis</a:t>
            </a:r>
          </a:p>
          <a:p>
            <a:pPr lvl="1"/>
            <a:r>
              <a:rPr lang="en-US" sz="2800" dirty="0"/>
              <a:t>Driven by in-basin perspectives</a:t>
            </a:r>
          </a:p>
          <a:p>
            <a:pPr lvl="1"/>
            <a:r>
              <a:rPr lang="en-US" sz="2800" dirty="0"/>
              <a:t>Little change since Council inception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Potential enhancements</a:t>
            </a:r>
          </a:p>
          <a:p>
            <a:pPr lvl="1"/>
            <a:r>
              <a:rPr lang="en-US" sz="2800" dirty="0"/>
              <a:t>Social science knowledge</a:t>
            </a:r>
          </a:p>
          <a:p>
            <a:pPr lvl="1"/>
            <a:r>
              <a:rPr lang="en-US" sz="2800" dirty="0"/>
              <a:t>Transportation expertise</a:t>
            </a:r>
          </a:p>
          <a:p>
            <a:pPr lvl="1"/>
            <a:r>
              <a:rPr lang="en-US" sz="2800" dirty="0"/>
              <a:t>Management coordination experience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03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Organization </a:t>
            </a:r>
          </a:p>
        </p:txBody>
      </p:sp>
      <p:pic>
        <p:nvPicPr>
          <p:cNvPr id="54" name="Picture 53" descr="Diagram&#10;&#10;Description automatically generated">
            <a:extLst>
              <a:ext uri="{FF2B5EF4-FFF2-40B4-BE49-F238E27FC236}">
                <a16:creationId xmlns:a16="http://schemas.microsoft.com/office/drawing/2014/main" id="{44602956-2E28-4AE4-A825-98019CD077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6" y="1662112"/>
            <a:ext cx="6460760" cy="48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3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Advisory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E5B24-DB48-4392-925C-DF2F75CE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564" y="2333105"/>
            <a:ext cx="5068020" cy="4159770"/>
          </a:xfrm>
        </p:spPr>
        <p:txBody>
          <a:bodyPr>
            <a:normAutofit/>
          </a:bodyPr>
          <a:lstStyle/>
          <a:p>
            <a:r>
              <a:rPr lang="en-US" sz="3200" b="1" dirty="0"/>
              <a:t>Facilitate partner  coordination</a:t>
            </a:r>
          </a:p>
          <a:p>
            <a:r>
              <a:rPr lang="en-US" sz="3200" b="1" dirty="0"/>
              <a:t>Support RFP development and review</a:t>
            </a:r>
          </a:p>
          <a:p>
            <a:r>
              <a:rPr lang="en-US" sz="3200" b="1" dirty="0"/>
              <a:t>Enhance objectivity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5" name="Picture 2" descr="No photo description available.">
            <a:extLst>
              <a:ext uri="{FF2B5EF4-FFF2-40B4-BE49-F238E27FC236}">
                <a16:creationId xmlns:a16="http://schemas.microsoft.com/office/drawing/2014/main" id="{DA5FE829-7424-4C29-BE08-7FD70096B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6" y="1936946"/>
            <a:ext cx="6056026" cy="45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7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Working Groups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A929CC7-2554-4325-98E2-406634869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83" y="2565986"/>
            <a:ext cx="5068020" cy="3460060"/>
          </a:xfrm>
        </p:spPr>
        <p:txBody>
          <a:bodyPr>
            <a:normAutofit/>
          </a:bodyPr>
          <a:lstStyle/>
          <a:p>
            <a:r>
              <a:rPr lang="en-US" sz="3200" b="1" dirty="0"/>
              <a:t>Provide technical guidance</a:t>
            </a:r>
          </a:p>
          <a:p>
            <a:r>
              <a:rPr lang="en-US" sz="3200" b="1" dirty="0"/>
              <a:t>Maintain connection to new and ongoing projects</a:t>
            </a:r>
          </a:p>
          <a:p>
            <a:r>
              <a:rPr lang="en-US" sz="3200" b="1" dirty="0"/>
              <a:t>Leverage institutional expertise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1026" name="Picture 2" descr="Tahoe Science Logbook: Big winter may mean more algae growth in Lake Tahoe  | SierraSun.com">
            <a:extLst>
              <a:ext uri="{FF2B5EF4-FFF2-40B4-BE49-F238E27FC236}">
                <a16:creationId xmlns:a16="http://schemas.microsoft.com/office/drawing/2014/main" id="{D40B6A9C-F556-4644-9E53-5359A287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240" y="1697338"/>
            <a:ext cx="3913777" cy="47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A1D2B-A190-4754-A6D5-7029FA631BE8}"/>
              </a:ext>
            </a:extLst>
          </p:cNvPr>
          <p:cNvSpPr txBox="1"/>
          <p:nvPr/>
        </p:nvSpPr>
        <p:spPr>
          <a:xfrm>
            <a:off x="8469443" y="6488668"/>
            <a:ext cx="307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 Brant Allen / </a:t>
            </a:r>
            <a:r>
              <a:rPr lang="fr-FR" i="1" dirty="0" err="1"/>
              <a:t>UC</a:t>
            </a:r>
            <a:r>
              <a:rPr lang="fr-FR" i="1" dirty="0"/>
              <a:t> Davis </a:t>
            </a:r>
            <a:r>
              <a:rPr lang="fr-FR" i="1" dirty="0" err="1"/>
              <a:t>TERC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178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C78491CD-8161-43F6-ACF9-4C895C48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65" y="1881786"/>
            <a:ext cx="6148119" cy="46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8D527D-36D3-42C9-A004-3DFB4F1A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457300"/>
            <a:ext cx="5068020" cy="3460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Engage with the Council</a:t>
            </a:r>
          </a:p>
          <a:p>
            <a:r>
              <a:rPr lang="en-US" sz="3200" b="1" dirty="0"/>
              <a:t>Meet with institutions</a:t>
            </a:r>
          </a:p>
          <a:p>
            <a:r>
              <a:rPr lang="en-US" sz="3200" b="1" dirty="0"/>
              <a:t>Implement </a:t>
            </a:r>
            <a:r>
              <a:rPr lang="en-US" sz="3200" b="1"/>
              <a:t>new ideas </a:t>
            </a: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084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ext" descr="Slide Text"/>
          <p:cNvSpPr>
            <a:spLocks noGrp="1"/>
          </p:cNvSpPr>
          <p:nvPr>
            <p:ph idx="1"/>
          </p:nvPr>
        </p:nvSpPr>
        <p:spPr>
          <a:xfrm>
            <a:off x="539262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Successes </a:t>
            </a:r>
          </a:p>
          <a:p>
            <a:pPr lvl="1"/>
            <a:r>
              <a:rPr lang="en-US" sz="3000" dirty="0"/>
              <a:t>Peer Review</a:t>
            </a:r>
          </a:p>
          <a:p>
            <a:pPr lvl="1"/>
            <a:r>
              <a:rPr lang="en-US" sz="3000" dirty="0"/>
              <a:t>Science to Action Planning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Challenges</a:t>
            </a:r>
          </a:p>
          <a:p>
            <a:pPr lvl="1"/>
            <a:r>
              <a:rPr lang="en-US" sz="3000" dirty="0"/>
              <a:t>Project coordination and </a:t>
            </a:r>
          </a:p>
          <a:p>
            <a:pPr marL="457200" lvl="1" indent="0">
              <a:buNone/>
            </a:pPr>
            <a:r>
              <a:rPr lang="en-US" sz="3000"/>
              <a:t>   implementation</a:t>
            </a:r>
            <a:endParaRPr lang="en-US" sz="3000" dirty="0"/>
          </a:p>
          <a:p>
            <a:pPr lvl="1"/>
            <a:endParaRPr lang="en-US" sz="3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Progress</a:t>
            </a:r>
          </a:p>
        </p:txBody>
      </p:sp>
      <p:pic>
        <p:nvPicPr>
          <p:cNvPr id="5" name="Picture 4" descr="A picture containing sky, outdoor, rock, water&#10;&#10;Description automatically generated">
            <a:extLst>
              <a:ext uri="{FF2B5EF4-FFF2-40B4-BE49-F238E27FC236}">
                <a16:creationId xmlns:a16="http://schemas.microsoft.com/office/drawing/2014/main" id="{32DC979E-81E6-4E12-9AD8-DE58A2B295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436" y="1900077"/>
            <a:ext cx="5956148" cy="44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Science/Management Best Practices</a:t>
            </a:r>
          </a:p>
        </p:txBody>
      </p:sp>
      <p:pic>
        <p:nvPicPr>
          <p:cNvPr id="1030" name="Picture 6" descr="Strategic Growth Council">
            <a:extLst>
              <a:ext uri="{FF2B5EF4-FFF2-40B4-BE49-F238E27FC236}">
                <a16:creationId xmlns:a16="http://schemas.microsoft.com/office/drawing/2014/main" id="{89AF7BE0-C208-4A1D-9892-A19C97CD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98" y="4099422"/>
            <a:ext cx="3681947" cy="87966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D2D6C18-CA21-43CD-BFBC-FC223BBD5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98" y="3091245"/>
            <a:ext cx="3687891" cy="8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lifornia Nevada Applications Program">
            <a:extLst>
              <a:ext uri="{FF2B5EF4-FFF2-40B4-BE49-F238E27FC236}">
                <a16:creationId xmlns:a16="http://schemas.microsoft.com/office/drawing/2014/main" id="{DF29D7F0-0EB1-478B-A372-43F12826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52" y="1908964"/>
            <a:ext cx="2834390" cy="10703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1036" name="Picture 12" descr="Western Regional Climate Center - DRI">
            <a:extLst>
              <a:ext uri="{FF2B5EF4-FFF2-40B4-BE49-F238E27FC236}">
                <a16:creationId xmlns:a16="http://schemas.microsoft.com/office/drawing/2014/main" id="{A227C728-5F16-4141-8FDE-37971DDF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11" y="5295078"/>
            <a:ext cx="3835920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0D35E-7779-49D4-82E8-55C670E71472}"/>
              </a:ext>
            </a:extLst>
          </p:cNvPr>
          <p:cNvSpPr txBox="1"/>
          <p:nvPr/>
        </p:nvSpPr>
        <p:spPr>
          <a:xfrm>
            <a:off x="5443930" y="2403797"/>
            <a:ext cx="6840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1. Program Purpose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2. Diversity</a:t>
            </a:r>
          </a:p>
          <a:p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3. Transparency and Objectivity</a:t>
            </a:r>
          </a:p>
        </p:txBody>
      </p:sp>
    </p:spTree>
    <p:extLst>
      <p:ext uri="{BB962C8B-B14F-4D97-AF65-F5344CB8AC3E}">
        <p14:creationId xmlns:p14="http://schemas.microsoft.com/office/powerpoint/2010/main" val="265738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4775F-6A15-412D-84C6-213BA00DD03D}"/>
              </a:ext>
            </a:extLst>
          </p:cNvPr>
          <p:cNvSpPr txBox="1"/>
          <p:nvPr/>
        </p:nvSpPr>
        <p:spPr>
          <a:xfrm>
            <a:off x="363416" y="4543270"/>
            <a:ext cx="118285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i="1" dirty="0">
              <a:solidFill>
                <a:schemeClr val="tx2"/>
              </a:solidFill>
            </a:endParaRPr>
          </a:p>
          <a:p>
            <a:r>
              <a:rPr lang="en-US" sz="3200" b="1" i="1" dirty="0">
                <a:solidFill>
                  <a:schemeClr val="tx2"/>
                </a:solidFill>
              </a:rPr>
              <a:t>“...seek the use of the best available science to support restoration and conservation management decisions…”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0B8C2E9-D931-4FC5-9053-4EAFEA83B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228"/>
          <a:stretch/>
        </p:blipFill>
        <p:spPr>
          <a:xfrm>
            <a:off x="1441554" y="1897105"/>
            <a:ext cx="8670887" cy="30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8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</a:t>
            </a:r>
          </a:p>
        </p:txBody>
      </p:sp>
      <p:pic>
        <p:nvPicPr>
          <p:cNvPr id="7" name="Picture 6" descr="A picture containing outdoor, sky, snow, tree&#10;&#10;Description automatically generated">
            <a:extLst>
              <a:ext uri="{FF2B5EF4-FFF2-40B4-BE49-F238E27FC236}">
                <a16:creationId xmlns:a16="http://schemas.microsoft.com/office/drawing/2014/main" id="{923A4F06-89C1-48C8-B244-CEB45E0F2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95" y="1581097"/>
            <a:ext cx="6849113" cy="513683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E5B24-DB48-4392-925C-DF2F75CE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085" y="2636212"/>
            <a:ext cx="3144282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Expertise</a:t>
            </a:r>
          </a:p>
          <a:p>
            <a:r>
              <a:rPr lang="en-US" sz="3200" b="1" dirty="0"/>
              <a:t>Perspective</a:t>
            </a:r>
          </a:p>
          <a:p>
            <a:r>
              <a:rPr lang="en-US" sz="3200" b="1" dirty="0"/>
              <a:t>Career Stage</a:t>
            </a:r>
          </a:p>
          <a:p>
            <a:r>
              <a:rPr lang="en-US" sz="3200" b="1" dirty="0"/>
              <a:t>Gender </a:t>
            </a:r>
          </a:p>
          <a:p>
            <a:r>
              <a:rPr lang="en-US" sz="3200" b="1" dirty="0"/>
              <a:t>Ethnicity</a:t>
            </a:r>
          </a:p>
        </p:txBody>
      </p:sp>
    </p:spTree>
    <p:extLst>
      <p:ext uri="{BB962C8B-B14F-4D97-AF65-F5344CB8AC3E}">
        <p14:creationId xmlns:p14="http://schemas.microsoft.com/office/powerpoint/2010/main" val="403730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and Objectivity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5D1FC-2960-4018-9B36-EABE48484E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968" y="1487763"/>
            <a:ext cx="7528063" cy="51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pic>
        <p:nvPicPr>
          <p:cNvPr id="5" name="Picture 4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4E3E32C5-43A2-4C15-978C-12E0C77C8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771" y="1827252"/>
            <a:ext cx="5801786" cy="4351338"/>
          </a:xfrm>
          <a:prstGeom prst="rect">
            <a:avLst/>
          </a:prstGeom>
        </p:spPr>
      </p:pic>
      <p:sp>
        <p:nvSpPr>
          <p:cNvPr id="3" name="Slide text" descr="Slide Text"/>
          <p:cNvSpPr>
            <a:spLocks noGrp="1"/>
          </p:cNvSpPr>
          <p:nvPr>
            <p:ph idx="1"/>
          </p:nvPr>
        </p:nvSpPr>
        <p:spPr>
          <a:xfrm>
            <a:off x="363416" y="2028694"/>
            <a:ext cx="52197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Renew focus on the science/management partnership</a:t>
            </a:r>
          </a:p>
          <a:p>
            <a:r>
              <a:rPr lang="en-US" sz="3200" dirty="0"/>
              <a:t>Explore ways to increase Council diversity</a:t>
            </a:r>
          </a:p>
          <a:p>
            <a:r>
              <a:rPr lang="en-US" sz="3200" dirty="0"/>
              <a:t>Refine processes to separate advisory and project functions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130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" descr="Tahoe Science Advisory Council logo">
            <a:extLst>
              <a:ext uri="{FF2B5EF4-FFF2-40B4-BE49-F238E27FC236}">
                <a16:creationId xmlns:a16="http://schemas.microsoft.com/office/drawing/2014/main" id="{93E494B7-A8EE-4B2C-9C0E-47D8E2467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94E0A8-CA81-40BD-BBA9-B6B8CE8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A picture containing outdoor, snow, sunset, silhouette&#10;&#10;Description automatically generated">
            <a:extLst>
              <a:ext uri="{FF2B5EF4-FFF2-40B4-BE49-F238E27FC236}">
                <a16:creationId xmlns:a16="http://schemas.microsoft.com/office/drawing/2014/main" id="{04DA5320-CE8E-4ED6-932B-28B691CE2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443" y="1828652"/>
            <a:ext cx="7233557" cy="1037195"/>
          </a:xfrm>
        </p:spPr>
        <p:txBody>
          <a:bodyPr>
            <a:noAutofit/>
          </a:bodyPr>
          <a:lstStyle/>
          <a:p>
            <a:r>
              <a:rPr lang="en-US" sz="3600" dirty="0"/>
              <a:t>Tahoe Science Advisory Council </a:t>
            </a:r>
            <a:br>
              <a:rPr lang="en-US" sz="3600" dirty="0"/>
            </a:br>
            <a:r>
              <a:rPr lang="en-US" sz="3600" dirty="0"/>
              <a:t>Structure recommendations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442" y="3429000"/>
            <a:ext cx="4414157" cy="14152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cap="none" dirty="0"/>
              <a:t>Robert Larsen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cap="none" dirty="0"/>
          </a:p>
        </p:txBody>
      </p:sp>
      <p:pic>
        <p:nvPicPr>
          <p:cNvPr id="8" name="Logo" descr="Tahoe Science Advisory Council logo">
            <a:extLst>
              <a:ext uri="{FF2B5EF4-FFF2-40B4-BE49-F238E27FC236}">
                <a16:creationId xmlns:a16="http://schemas.microsoft.com/office/drawing/2014/main" id="{FD3D3529-4B0C-444D-973F-358F559BC3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26" y="106630"/>
            <a:ext cx="2694331" cy="1122638"/>
          </a:xfrm>
          <a:prstGeom prst="rect">
            <a:avLst/>
          </a:prstGeom>
        </p:spPr>
      </p:pic>
      <p:pic>
        <p:nvPicPr>
          <p:cNvPr id="11" name="Picture Placeholder 10" descr="A picture containing tree, sitting, outdoor, white&#10;&#10;Description automatically generated">
            <a:extLst>
              <a:ext uri="{FF2B5EF4-FFF2-40B4-BE49-F238E27FC236}">
                <a16:creationId xmlns:a16="http://schemas.microsoft.com/office/drawing/2014/main" id="{228F61BC-22AC-43AA-B8BA-89BAF96F5C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96"/>
            <a:ext cx="4414157" cy="68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03_CA - v5" id="{676C8139-D340-432F-9674-2FA823DFFDED}" vid="{F880323A-559C-41C8-8579-8950CC3EC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BC78EAF224B4FAAF4B0005F659199" ma:contentTypeVersion="12" ma:contentTypeDescription="Create a new document." ma:contentTypeScope="" ma:versionID="4d629993ba1c2b9829d98cc26191395b">
  <xsd:schema xmlns:xsd="http://www.w3.org/2001/XMLSchema" xmlns:xs="http://www.w3.org/2001/XMLSchema" xmlns:p="http://schemas.microsoft.com/office/2006/metadata/properties" xmlns:ns1="http://schemas.microsoft.com/sharepoint/v3" xmlns:ns3="d901ae10-b295-4220-8145-8d2c0e57dc03" targetNamespace="http://schemas.microsoft.com/office/2006/metadata/properties" ma:root="true" ma:fieldsID="1b128d0afc081b391ead6b2f68448ff5" ns1:_="" ns3:_="">
    <xsd:import namespace="http://schemas.microsoft.com/sharepoint/v3"/>
    <xsd:import namespace="d901ae10-b295-4220-8145-8d2c0e57dc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1ae10-b295-4220-8145-8d2c0e57d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0C872-40F0-4E6E-990F-D5B14C422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88AAE1-610C-4AC3-8008-2C517A48910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901ae10-b295-4220-8145-8d2c0e57dc03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EE5B08-3298-46FB-BBD1-27EC837B0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01ae10-b295-4220-8145-8d2c0e57d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197</Words>
  <Application>Microsoft Office PowerPoint</Application>
  <PresentationFormat>Widescreen</PresentationFormat>
  <Paragraphs>74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Tahoe Science Advisory Council Program Assessment</vt:lpstr>
      <vt:lpstr>Council Progress</vt:lpstr>
      <vt:lpstr>Science/Management Best Practices</vt:lpstr>
      <vt:lpstr>Program Purpose</vt:lpstr>
      <vt:lpstr>Diversity</vt:lpstr>
      <vt:lpstr>Transparency and Objectivity</vt:lpstr>
      <vt:lpstr>Opportunities</vt:lpstr>
      <vt:lpstr>PowerPoint Presentation</vt:lpstr>
      <vt:lpstr>Tahoe Science Advisory Council  Structure recommendations</vt:lpstr>
      <vt:lpstr>Science/Management Best Practices</vt:lpstr>
      <vt:lpstr>Council Membership</vt:lpstr>
      <vt:lpstr>Council Organization </vt:lpstr>
      <vt:lpstr>Council Advisory Committee</vt:lpstr>
      <vt:lpstr>Council Working Groups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2019-04-11T22:55:22Z</dcterms:created>
  <dcterms:modified xsi:type="dcterms:W3CDTF">2021-03-23T16:46:34Z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0x0101005C6BC78EAF224B4FAAF4B0005F659199</vt:lpwstr>
  </property>
</Properties>
</file>