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2"/>
  </p:notesMasterIdLst>
  <p:handoutMasterIdLst>
    <p:handoutMasterId r:id="rId23"/>
  </p:handoutMasterIdLst>
  <p:sldIdLst>
    <p:sldId id="1239" r:id="rId5"/>
    <p:sldId id="482" r:id="rId6"/>
    <p:sldId id="1232" r:id="rId7"/>
    <p:sldId id="1226" r:id="rId8"/>
    <p:sldId id="1236" r:id="rId9"/>
    <p:sldId id="1234" r:id="rId10"/>
    <p:sldId id="1235" r:id="rId11"/>
    <p:sldId id="1217" r:id="rId12"/>
    <p:sldId id="1228" r:id="rId13"/>
    <p:sldId id="1237" r:id="rId14"/>
    <p:sldId id="1240" r:id="rId15"/>
    <p:sldId id="484" r:id="rId16"/>
    <p:sldId id="500" r:id="rId17"/>
    <p:sldId id="483" r:id="rId18"/>
    <p:sldId id="499" r:id="rId19"/>
    <p:sldId id="498" r:id="rId20"/>
    <p:sldId id="451"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9900"/>
    <a:srgbClr val="7030A0"/>
    <a:srgbClr val="404040"/>
    <a:srgbClr val="00B0F0"/>
    <a:srgbClr val="0070C0"/>
    <a:srgbClr val="37C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5" autoAdjust="0"/>
    <p:restoredTop sz="87975" autoAdjust="0"/>
  </p:normalViewPr>
  <p:slideViewPr>
    <p:cSldViewPr snapToGrid="0" showGuides="1">
      <p:cViewPr varScale="1">
        <p:scale>
          <a:sx n="63" d="100"/>
          <a:sy n="63" d="100"/>
        </p:scale>
        <p:origin x="852" y="-240"/>
      </p:cViewPr>
      <p:guideLst>
        <p:guide orient="horz" pos="2160"/>
        <p:guide pos="3840"/>
      </p:guideLst>
    </p:cSldViewPr>
  </p:slideViewPr>
  <p:notesTextViewPr>
    <p:cViewPr>
      <p:scale>
        <a:sx n="1" d="1"/>
        <a:sy n="1" d="1"/>
      </p:scale>
      <p:origin x="0" y="0"/>
    </p:cViewPr>
  </p:notesTextViewPr>
  <p:sorterViewPr>
    <p:cViewPr>
      <p:scale>
        <a:sx n="114" d="100"/>
        <a:sy n="114" d="100"/>
      </p:scale>
      <p:origin x="0" y="-16956"/>
    </p:cViewPr>
  </p:sorterViewPr>
  <p:notesViewPr>
    <p:cSldViewPr snapToGrid="0" showGuides="1">
      <p:cViewPr varScale="1">
        <p:scale>
          <a:sx n="83" d="100"/>
          <a:sy n="83" d="100"/>
        </p:scale>
        <p:origin x="307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C11995-9A80-499B-96AA-6E27FC3EFAAF}" type="doc">
      <dgm:prSet loTypeId="urn:microsoft.com/office/officeart/2005/8/layout/chevron1" loCatId="process" qsTypeId="urn:microsoft.com/office/officeart/2005/8/quickstyle/simple1" qsCatId="simple" csTypeId="urn:microsoft.com/office/officeart/2005/8/colors/accent1_2" csCatId="accent1" phldr="1"/>
      <dgm:spPr/>
    </dgm:pt>
    <dgm:pt modelId="{0011D6CA-4137-49F1-991B-F14232EE8245}">
      <dgm:prSet phldrT="[Text]" custT="1"/>
      <dgm:spPr>
        <a:solidFill>
          <a:srgbClr val="99CC00"/>
        </a:solidFill>
      </dgm:spPr>
      <dgm:t>
        <a:bodyPr/>
        <a:lstStyle/>
        <a:p>
          <a:r>
            <a:rPr lang="en-US" sz="2500" b="1" dirty="0">
              <a:solidFill>
                <a:schemeClr val="tx1"/>
              </a:solidFill>
            </a:rPr>
            <a:t>Upland Ecosystem Science to Action</a:t>
          </a:r>
        </a:p>
      </dgm:t>
    </dgm:pt>
    <dgm:pt modelId="{F1A17528-5A7A-4E11-B6B2-885D5A4634D8}" type="parTrans" cxnId="{FE692688-276E-41E8-AD68-A5F342D54D74}">
      <dgm:prSet/>
      <dgm:spPr/>
      <dgm:t>
        <a:bodyPr/>
        <a:lstStyle/>
        <a:p>
          <a:endParaRPr lang="en-US"/>
        </a:p>
      </dgm:t>
    </dgm:pt>
    <dgm:pt modelId="{47D156ED-5397-464B-A681-CB2D8B302225}" type="sibTrans" cxnId="{FE692688-276E-41E8-AD68-A5F342D54D74}">
      <dgm:prSet/>
      <dgm:spPr/>
      <dgm:t>
        <a:bodyPr/>
        <a:lstStyle/>
        <a:p>
          <a:endParaRPr lang="en-US"/>
        </a:p>
      </dgm:t>
    </dgm:pt>
    <dgm:pt modelId="{73138997-3677-4E0C-88BD-A85ECF000EEC}">
      <dgm:prSet phldrT="[Text]" custT="1"/>
      <dgm:spPr>
        <a:solidFill>
          <a:srgbClr val="99CC00"/>
        </a:solidFill>
      </dgm:spPr>
      <dgm:t>
        <a:bodyPr/>
        <a:lstStyle/>
        <a:p>
          <a:r>
            <a:rPr lang="en-US" sz="2500" b="1" dirty="0">
              <a:solidFill>
                <a:schemeClr val="tx1"/>
              </a:solidFill>
            </a:rPr>
            <a:t>Clarity Model Review</a:t>
          </a:r>
        </a:p>
      </dgm:t>
    </dgm:pt>
    <dgm:pt modelId="{DA9FA81C-DAEC-4F28-9BED-27C5D57A8B29}" type="parTrans" cxnId="{DD192503-E71C-46C7-BAF6-EB3151FA80C4}">
      <dgm:prSet/>
      <dgm:spPr/>
      <dgm:t>
        <a:bodyPr/>
        <a:lstStyle/>
        <a:p>
          <a:endParaRPr lang="en-US"/>
        </a:p>
      </dgm:t>
    </dgm:pt>
    <dgm:pt modelId="{6191B3B3-B897-471B-83FD-153C755B0387}" type="sibTrans" cxnId="{DD192503-E71C-46C7-BAF6-EB3151FA80C4}">
      <dgm:prSet/>
      <dgm:spPr/>
      <dgm:t>
        <a:bodyPr/>
        <a:lstStyle/>
        <a:p>
          <a:endParaRPr lang="en-US"/>
        </a:p>
      </dgm:t>
    </dgm:pt>
    <dgm:pt modelId="{F4C355B1-0729-4AA7-AA66-C4776F78B334}" type="pres">
      <dgm:prSet presAssocID="{16C11995-9A80-499B-96AA-6E27FC3EFAAF}" presName="Name0" presStyleCnt="0">
        <dgm:presLayoutVars>
          <dgm:dir/>
          <dgm:animLvl val="lvl"/>
          <dgm:resizeHandles val="exact"/>
        </dgm:presLayoutVars>
      </dgm:prSet>
      <dgm:spPr/>
    </dgm:pt>
    <dgm:pt modelId="{43802848-0D05-4852-B7CF-A55CE0A97011}" type="pres">
      <dgm:prSet presAssocID="{0011D6CA-4137-49F1-991B-F14232EE8245}" presName="parTxOnly" presStyleLbl="node1" presStyleIdx="0" presStyleCnt="2" custScaleX="32202" custScaleY="89646" custLinFactNeighborX="-46989">
        <dgm:presLayoutVars>
          <dgm:chMax val="0"/>
          <dgm:chPref val="0"/>
          <dgm:bulletEnabled val="1"/>
        </dgm:presLayoutVars>
      </dgm:prSet>
      <dgm:spPr/>
    </dgm:pt>
    <dgm:pt modelId="{42C1367D-8E1F-4C15-9BF4-52E489F173CF}" type="pres">
      <dgm:prSet presAssocID="{47D156ED-5397-464B-A681-CB2D8B302225}" presName="parTxOnlySpace" presStyleCnt="0"/>
      <dgm:spPr/>
    </dgm:pt>
    <dgm:pt modelId="{5813E6AF-2707-4CED-A5D1-72FE3BDBCAD3}" type="pres">
      <dgm:prSet presAssocID="{73138997-3677-4E0C-88BD-A85ECF000EEC}" presName="parTxOnly" presStyleLbl="node1" presStyleIdx="1" presStyleCnt="2" custScaleX="25585" custScaleY="89646" custLinFactNeighborX="19287" custLinFactNeighborY="647">
        <dgm:presLayoutVars>
          <dgm:chMax val="0"/>
          <dgm:chPref val="0"/>
          <dgm:bulletEnabled val="1"/>
        </dgm:presLayoutVars>
      </dgm:prSet>
      <dgm:spPr/>
    </dgm:pt>
  </dgm:ptLst>
  <dgm:cxnLst>
    <dgm:cxn modelId="{DD192503-E71C-46C7-BAF6-EB3151FA80C4}" srcId="{16C11995-9A80-499B-96AA-6E27FC3EFAAF}" destId="{73138997-3677-4E0C-88BD-A85ECF000EEC}" srcOrd="1" destOrd="0" parTransId="{DA9FA81C-DAEC-4F28-9BED-27C5D57A8B29}" sibTransId="{6191B3B3-B897-471B-83FD-153C755B0387}"/>
    <dgm:cxn modelId="{0AB06C50-4150-4013-9774-BADE8FF3D4E8}" type="presOf" srcId="{73138997-3677-4E0C-88BD-A85ECF000EEC}" destId="{5813E6AF-2707-4CED-A5D1-72FE3BDBCAD3}" srcOrd="0" destOrd="0" presId="urn:microsoft.com/office/officeart/2005/8/layout/chevron1"/>
    <dgm:cxn modelId="{FE692688-276E-41E8-AD68-A5F342D54D74}" srcId="{16C11995-9A80-499B-96AA-6E27FC3EFAAF}" destId="{0011D6CA-4137-49F1-991B-F14232EE8245}" srcOrd="0" destOrd="0" parTransId="{F1A17528-5A7A-4E11-B6B2-885D5A4634D8}" sibTransId="{47D156ED-5397-464B-A681-CB2D8B302225}"/>
    <dgm:cxn modelId="{C8A2CA8A-0F34-4D59-BFB9-061FE91648BE}" type="presOf" srcId="{0011D6CA-4137-49F1-991B-F14232EE8245}" destId="{43802848-0D05-4852-B7CF-A55CE0A97011}" srcOrd="0" destOrd="0" presId="urn:microsoft.com/office/officeart/2005/8/layout/chevron1"/>
    <dgm:cxn modelId="{46A6C5B9-FE89-4DA3-9D5F-2D19598BC521}" type="presOf" srcId="{16C11995-9A80-499B-96AA-6E27FC3EFAAF}" destId="{F4C355B1-0729-4AA7-AA66-C4776F78B334}" srcOrd="0" destOrd="0" presId="urn:microsoft.com/office/officeart/2005/8/layout/chevron1"/>
    <dgm:cxn modelId="{BCBA7979-C851-4E68-BBE9-9C4D7B9FD47E}" type="presParOf" srcId="{F4C355B1-0729-4AA7-AA66-C4776F78B334}" destId="{43802848-0D05-4852-B7CF-A55CE0A97011}" srcOrd="0" destOrd="0" presId="urn:microsoft.com/office/officeart/2005/8/layout/chevron1"/>
    <dgm:cxn modelId="{30B0B31F-533D-4730-A0D7-EBB7D8D7C9A2}" type="presParOf" srcId="{F4C355B1-0729-4AA7-AA66-C4776F78B334}" destId="{42C1367D-8E1F-4C15-9BF4-52E489F173CF}" srcOrd="1" destOrd="0" presId="urn:microsoft.com/office/officeart/2005/8/layout/chevron1"/>
    <dgm:cxn modelId="{B2C077D9-4F5E-4B2E-8957-6145E0E27DAB}" type="presParOf" srcId="{F4C355B1-0729-4AA7-AA66-C4776F78B334}" destId="{5813E6AF-2707-4CED-A5D1-72FE3BDBCAD3}" srcOrd="2"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C11995-9A80-499B-96AA-6E27FC3EFAAF}" type="doc">
      <dgm:prSet loTypeId="urn:microsoft.com/office/officeart/2005/8/layout/chevron1" loCatId="process" qsTypeId="urn:microsoft.com/office/officeart/2005/8/quickstyle/simple1" qsCatId="simple" csTypeId="urn:microsoft.com/office/officeart/2005/8/colors/accent1_2" csCatId="accent1" phldr="1"/>
      <dgm:spPr/>
    </dgm:pt>
    <dgm:pt modelId="{545ACA0C-3D77-4B6A-9042-92D015A384E0}">
      <dgm:prSet phldrT="[Text]" custT="1"/>
      <dgm:spPr>
        <a:solidFill>
          <a:schemeClr val="bg1">
            <a:lumMod val="75000"/>
          </a:schemeClr>
        </a:solidFill>
      </dgm:spPr>
      <dgm:t>
        <a:bodyPr/>
        <a:lstStyle/>
        <a:p>
          <a:pPr>
            <a:spcAft>
              <a:spcPts val="0"/>
            </a:spcAft>
          </a:pPr>
          <a:r>
            <a:rPr lang="en-US" sz="2500" b="1" dirty="0">
              <a:solidFill>
                <a:schemeClr val="tx1"/>
              </a:solidFill>
            </a:rPr>
            <a:t> Tahoe </a:t>
          </a:r>
        </a:p>
        <a:p>
          <a:pPr>
            <a:spcAft>
              <a:spcPts val="0"/>
            </a:spcAft>
          </a:pPr>
          <a:r>
            <a:rPr lang="en-US" sz="2500" b="1" dirty="0">
              <a:solidFill>
                <a:schemeClr val="tx1"/>
              </a:solidFill>
            </a:rPr>
            <a:t>Science to Action</a:t>
          </a:r>
          <a:endParaRPr lang="en-US" sz="2500" dirty="0">
            <a:solidFill>
              <a:schemeClr val="tx1"/>
            </a:solidFill>
          </a:endParaRPr>
        </a:p>
      </dgm:t>
    </dgm:pt>
    <dgm:pt modelId="{E451FFE9-C7FF-41FA-9946-E5BC3EE89DEA}" type="parTrans" cxnId="{004B9E4F-E5ED-4A60-8F11-6BFA84C29DF1}">
      <dgm:prSet/>
      <dgm:spPr/>
      <dgm:t>
        <a:bodyPr/>
        <a:lstStyle/>
        <a:p>
          <a:endParaRPr lang="en-US"/>
        </a:p>
      </dgm:t>
    </dgm:pt>
    <dgm:pt modelId="{2666C724-0FC3-46AE-9188-BA088AA2678A}" type="sibTrans" cxnId="{004B9E4F-E5ED-4A60-8F11-6BFA84C29DF1}">
      <dgm:prSet/>
      <dgm:spPr/>
      <dgm:t>
        <a:bodyPr/>
        <a:lstStyle/>
        <a:p>
          <a:endParaRPr lang="en-US"/>
        </a:p>
      </dgm:t>
    </dgm:pt>
    <dgm:pt modelId="{293B5378-890B-496C-AD5C-CA6FE53205D3}">
      <dgm:prSet custT="1"/>
      <dgm:spPr>
        <a:solidFill>
          <a:schemeClr val="accent1">
            <a:lumMod val="20000"/>
            <a:lumOff val="80000"/>
          </a:schemeClr>
        </a:solidFill>
      </dgm:spPr>
      <dgm:t>
        <a:bodyPr/>
        <a:lstStyle/>
        <a:p>
          <a:r>
            <a:rPr lang="en-US" sz="2500" b="1" dirty="0">
              <a:solidFill>
                <a:schemeClr val="tx1"/>
              </a:solidFill>
            </a:rPr>
            <a:t>LT Seasonal Clarity Assessment </a:t>
          </a:r>
        </a:p>
      </dgm:t>
    </dgm:pt>
    <dgm:pt modelId="{C43DEAB0-2ADF-423E-9DBC-E877C86DFCB5}" type="parTrans" cxnId="{D94BD474-809C-4C48-8A67-974F44B07296}">
      <dgm:prSet/>
      <dgm:spPr/>
      <dgm:t>
        <a:bodyPr/>
        <a:lstStyle/>
        <a:p>
          <a:endParaRPr lang="en-US"/>
        </a:p>
      </dgm:t>
    </dgm:pt>
    <dgm:pt modelId="{6613E532-93AC-4D2E-99B9-C1E6D87F1020}" type="sibTrans" cxnId="{D94BD474-809C-4C48-8A67-974F44B07296}">
      <dgm:prSet/>
      <dgm:spPr/>
      <dgm:t>
        <a:bodyPr/>
        <a:lstStyle/>
        <a:p>
          <a:endParaRPr lang="en-US"/>
        </a:p>
      </dgm:t>
    </dgm:pt>
    <dgm:pt modelId="{F4C355B1-0729-4AA7-AA66-C4776F78B334}" type="pres">
      <dgm:prSet presAssocID="{16C11995-9A80-499B-96AA-6E27FC3EFAAF}" presName="Name0" presStyleCnt="0">
        <dgm:presLayoutVars>
          <dgm:dir/>
          <dgm:animLvl val="lvl"/>
          <dgm:resizeHandles val="exact"/>
        </dgm:presLayoutVars>
      </dgm:prSet>
      <dgm:spPr/>
    </dgm:pt>
    <dgm:pt modelId="{417282CA-07F5-4F78-97B8-FC1CA566EA78}" type="pres">
      <dgm:prSet presAssocID="{545ACA0C-3D77-4B6A-9042-92D015A384E0}" presName="parTxOnly" presStyleLbl="node1" presStyleIdx="0" presStyleCnt="2">
        <dgm:presLayoutVars>
          <dgm:chMax val="0"/>
          <dgm:chPref val="0"/>
          <dgm:bulletEnabled val="1"/>
        </dgm:presLayoutVars>
      </dgm:prSet>
      <dgm:spPr/>
    </dgm:pt>
    <dgm:pt modelId="{EF68B850-AEBA-4D0B-8BEE-F574195DD483}" type="pres">
      <dgm:prSet presAssocID="{2666C724-0FC3-46AE-9188-BA088AA2678A}" presName="parTxOnlySpace" presStyleCnt="0"/>
      <dgm:spPr/>
    </dgm:pt>
    <dgm:pt modelId="{58B1B7E1-B33D-4601-934D-403D4B75A870}" type="pres">
      <dgm:prSet presAssocID="{293B5378-890B-496C-AD5C-CA6FE53205D3}" presName="parTxOnly" presStyleLbl="node1" presStyleIdx="1" presStyleCnt="2">
        <dgm:presLayoutVars>
          <dgm:chMax val="0"/>
          <dgm:chPref val="0"/>
          <dgm:bulletEnabled val="1"/>
        </dgm:presLayoutVars>
      </dgm:prSet>
      <dgm:spPr/>
    </dgm:pt>
  </dgm:ptLst>
  <dgm:cxnLst>
    <dgm:cxn modelId="{D5A37D3C-630A-4663-A31B-C1EF03C007B8}" type="presOf" srcId="{545ACA0C-3D77-4B6A-9042-92D015A384E0}" destId="{417282CA-07F5-4F78-97B8-FC1CA566EA78}" srcOrd="0" destOrd="0" presId="urn:microsoft.com/office/officeart/2005/8/layout/chevron1"/>
    <dgm:cxn modelId="{004B9E4F-E5ED-4A60-8F11-6BFA84C29DF1}" srcId="{16C11995-9A80-499B-96AA-6E27FC3EFAAF}" destId="{545ACA0C-3D77-4B6A-9042-92D015A384E0}" srcOrd="0" destOrd="0" parTransId="{E451FFE9-C7FF-41FA-9946-E5BC3EE89DEA}" sibTransId="{2666C724-0FC3-46AE-9188-BA088AA2678A}"/>
    <dgm:cxn modelId="{D94BD474-809C-4C48-8A67-974F44B07296}" srcId="{16C11995-9A80-499B-96AA-6E27FC3EFAAF}" destId="{293B5378-890B-496C-AD5C-CA6FE53205D3}" srcOrd="1" destOrd="0" parTransId="{C43DEAB0-2ADF-423E-9DBC-E877C86DFCB5}" sibTransId="{6613E532-93AC-4D2E-99B9-C1E6D87F1020}"/>
    <dgm:cxn modelId="{46A6C5B9-FE89-4DA3-9D5F-2D19598BC521}" type="presOf" srcId="{16C11995-9A80-499B-96AA-6E27FC3EFAAF}" destId="{F4C355B1-0729-4AA7-AA66-C4776F78B334}" srcOrd="0" destOrd="0" presId="urn:microsoft.com/office/officeart/2005/8/layout/chevron1"/>
    <dgm:cxn modelId="{9282FBD5-3761-44F1-8D51-E144178D30B2}" type="presOf" srcId="{293B5378-890B-496C-AD5C-CA6FE53205D3}" destId="{58B1B7E1-B33D-4601-934D-403D4B75A870}" srcOrd="0" destOrd="0" presId="urn:microsoft.com/office/officeart/2005/8/layout/chevron1"/>
    <dgm:cxn modelId="{3A4EEA19-AC0F-498A-96F8-890B9716D090}" type="presParOf" srcId="{F4C355B1-0729-4AA7-AA66-C4776F78B334}" destId="{417282CA-07F5-4F78-97B8-FC1CA566EA78}" srcOrd="0" destOrd="0" presId="urn:microsoft.com/office/officeart/2005/8/layout/chevron1"/>
    <dgm:cxn modelId="{0811C67B-E935-45C8-BEF2-D6AF9DE96CFB}" type="presParOf" srcId="{F4C355B1-0729-4AA7-AA66-C4776F78B334}" destId="{EF68B850-AEBA-4D0B-8BEE-F574195DD483}" srcOrd="1" destOrd="0" presId="urn:microsoft.com/office/officeart/2005/8/layout/chevron1"/>
    <dgm:cxn modelId="{4A2DC96E-BA29-4FA6-A924-9D984B160FE8}" type="presParOf" srcId="{F4C355B1-0729-4AA7-AA66-C4776F78B334}" destId="{58B1B7E1-B33D-4601-934D-403D4B75A870}" srcOrd="2"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C11995-9A80-499B-96AA-6E27FC3EFAAF}" type="doc">
      <dgm:prSet loTypeId="urn:microsoft.com/office/officeart/2005/8/layout/chevron1" loCatId="process" qsTypeId="urn:microsoft.com/office/officeart/2005/8/quickstyle/simple1" qsCatId="simple" csTypeId="urn:microsoft.com/office/officeart/2005/8/colors/accent1_2" csCatId="accent1" phldr="1"/>
      <dgm:spPr/>
    </dgm:pt>
    <dgm:pt modelId="{88ADACC9-2140-4B80-B084-FD1B8132D2FC}">
      <dgm:prSet phldrT="[Text]" custT="1"/>
      <dgm:spPr>
        <a:solidFill>
          <a:srgbClr val="D6E739"/>
        </a:solidFill>
      </dgm:spPr>
      <dgm:t>
        <a:bodyPr/>
        <a:lstStyle/>
        <a:p>
          <a:r>
            <a:rPr lang="en-US" sz="2500" b="1" dirty="0">
              <a:solidFill>
                <a:schemeClr val="tx1"/>
              </a:solidFill>
            </a:rPr>
            <a:t>Science-to-Action Workshops </a:t>
          </a:r>
        </a:p>
      </dgm:t>
    </dgm:pt>
    <dgm:pt modelId="{78F6DD5D-1539-4385-A5E3-AD7240E28C94}" type="parTrans" cxnId="{52F9E66C-9AF4-4E3E-8B52-4A1F61D3E54E}">
      <dgm:prSet/>
      <dgm:spPr/>
      <dgm:t>
        <a:bodyPr/>
        <a:lstStyle/>
        <a:p>
          <a:endParaRPr lang="en-US"/>
        </a:p>
      </dgm:t>
    </dgm:pt>
    <dgm:pt modelId="{9A22B48C-B9FD-4267-8A12-7A6A03D0E87B}" type="sibTrans" cxnId="{52F9E66C-9AF4-4E3E-8B52-4A1F61D3E54E}">
      <dgm:prSet/>
      <dgm:spPr/>
      <dgm:t>
        <a:bodyPr/>
        <a:lstStyle/>
        <a:p>
          <a:endParaRPr lang="en-US"/>
        </a:p>
      </dgm:t>
    </dgm:pt>
    <dgm:pt modelId="{73138997-3677-4E0C-88BD-A85ECF000EEC}">
      <dgm:prSet phldrT="[Text]" custT="1"/>
      <dgm:spPr>
        <a:solidFill>
          <a:srgbClr val="D6E739"/>
        </a:solidFill>
      </dgm:spPr>
      <dgm:t>
        <a:bodyPr/>
        <a:lstStyle/>
        <a:p>
          <a:r>
            <a:rPr lang="en-US" sz="2500" b="1" dirty="0">
              <a:solidFill>
                <a:schemeClr val="tx1"/>
              </a:solidFill>
            </a:rPr>
            <a:t>Science-to-Action Priorities</a:t>
          </a:r>
        </a:p>
      </dgm:t>
    </dgm:pt>
    <dgm:pt modelId="{DA9FA81C-DAEC-4F28-9BED-27C5D57A8B29}" type="parTrans" cxnId="{DD192503-E71C-46C7-BAF6-EB3151FA80C4}">
      <dgm:prSet/>
      <dgm:spPr/>
      <dgm:t>
        <a:bodyPr/>
        <a:lstStyle/>
        <a:p>
          <a:endParaRPr lang="en-US"/>
        </a:p>
      </dgm:t>
    </dgm:pt>
    <dgm:pt modelId="{6191B3B3-B897-471B-83FD-153C755B0387}" type="sibTrans" cxnId="{DD192503-E71C-46C7-BAF6-EB3151FA80C4}">
      <dgm:prSet/>
      <dgm:spPr/>
      <dgm:t>
        <a:bodyPr/>
        <a:lstStyle/>
        <a:p>
          <a:endParaRPr lang="en-US"/>
        </a:p>
      </dgm:t>
    </dgm:pt>
    <dgm:pt modelId="{0011D6CA-4137-49F1-991B-F14232EE8245}">
      <dgm:prSet phldrT="[Text]" custT="1"/>
      <dgm:spPr>
        <a:solidFill>
          <a:srgbClr val="D6E739"/>
        </a:solidFill>
      </dgm:spPr>
      <dgm:t>
        <a:bodyPr/>
        <a:lstStyle/>
        <a:p>
          <a:r>
            <a:rPr lang="en-US" sz="2500" b="1" dirty="0">
              <a:solidFill>
                <a:schemeClr val="tx1"/>
              </a:solidFill>
            </a:rPr>
            <a:t>LT Data Synthesis and Analysis</a:t>
          </a:r>
        </a:p>
      </dgm:t>
    </dgm:pt>
    <dgm:pt modelId="{47D156ED-5397-464B-A681-CB2D8B302225}" type="sibTrans" cxnId="{FE692688-276E-41E8-AD68-A5F342D54D74}">
      <dgm:prSet/>
      <dgm:spPr/>
      <dgm:t>
        <a:bodyPr/>
        <a:lstStyle/>
        <a:p>
          <a:endParaRPr lang="en-US"/>
        </a:p>
      </dgm:t>
    </dgm:pt>
    <dgm:pt modelId="{F1A17528-5A7A-4E11-B6B2-885D5A4634D8}" type="parTrans" cxnId="{FE692688-276E-41E8-AD68-A5F342D54D74}">
      <dgm:prSet/>
      <dgm:spPr/>
      <dgm:t>
        <a:bodyPr/>
        <a:lstStyle/>
        <a:p>
          <a:endParaRPr lang="en-US"/>
        </a:p>
      </dgm:t>
    </dgm:pt>
    <dgm:pt modelId="{F4C355B1-0729-4AA7-AA66-C4776F78B334}" type="pres">
      <dgm:prSet presAssocID="{16C11995-9A80-499B-96AA-6E27FC3EFAAF}" presName="Name0" presStyleCnt="0">
        <dgm:presLayoutVars>
          <dgm:dir/>
          <dgm:animLvl val="lvl"/>
          <dgm:resizeHandles val="exact"/>
        </dgm:presLayoutVars>
      </dgm:prSet>
      <dgm:spPr/>
    </dgm:pt>
    <dgm:pt modelId="{43802848-0D05-4852-B7CF-A55CE0A97011}" type="pres">
      <dgm:prSet presAssocID="{0011D6CA-4137-49F1-991B-F14232EE8245}" presName="parTxOnly" presStyleLbl="node1" presStyleIdx="0" presStyleCnt="3" custScaleX="32202" custScaleY="89646" custLinFactNeighborX="-46989">
        <dgm:presLayoutVars>
          <dgm:chMax val="0"/>
          <dgm:chPref val="0"/>
          <dgm:bulletEnabled val="1"/>
        </dgm:presLayoutVars>
      </dgm:prSet>
      <dgm:spPr/>
    </dgm:pt>
    <dgm:pt modelId="{42C1367D-8E1F-4C15-9BF4-52E489F173CF}" type="pres">
      <dgm:prSet presAssocID="{47D156ED-5397-464B-A681-CB2D8B302225}" presName="parTxOnlySpace" presStyleCnt="0"/>
      <dgm:spPr/>
    </dgm:pt>
    <dgm:pt modelId="{DBDCBA17-9FB9-4AD4-AA22-5DAC7DAE96E5}" type="pres">
      <dgm:prSet presAssocID="{88ADACC9-2140-4B80-B084-FD1B8132D2FC}" presName="parTxOnly" presStyleLbl="node1" presStyleIdx="1" presStyleCnt="3" custScaleX="31558" custScaleY="89646" custLinFactNeighborX="16260" custLinFactNeighborY="-1718">
        <dgm:presLayoutVars>
          <dgm:chMax val="0"/>
          <dgm:chPref val="0"/>
          <dgm:bulletEnabled val="1"/>
        </dgm:presLayoutVars>
      </dgm:prSet>
      <dgm:spPr/>
    </dgm:pt>
    <dgm:pt modelId="{7FEED205-7FF9-4C62-AC3F-2F5247C1445D}" type="pres">
      <dgm:prSet presAssocID="{9A22B48C-B9FD-4267-8A12-7A6A03D0E87B}" presName="parTxOnlySpace" presStyleCnt="0"/>
      <dgm:spPr/>
    </dgm:pt>
    <dgm:pt modelId="{5813E6AF-2707-4CED-A5D1-72FE3BDBCAD3}" type="pres">
      <dgm:prSet presAssocID="{73138997-3677-4E0C-88BD-A85ECF000EEC}" presName="parTxOnly" presStyleLbl="node1" presStyleIdx="2" presStyleCnt="3" custScaleX="29125" custScaleY="89646" custLinFactNeighborX="81269">
        <dgm:presLayoutVars>
          <dgm:chMax val="0"/>
          <dgm:chPref val="0"/>
          <dgm:bulletEnabled val="1"/>
        </dgm:presLayoutVars>
      </dgm:prSet>
      <dgm:spPr/>
    </dgm:pt>
  </dgm:ptLst>
  <dgm:cxnLst>
    <dgm:cxn modelId="{DD192503-E71C-46C7-BAF6-EB3151FA80C4}" srcId="{16C11995-9A80-499B-96AA-6E27FC3EFAAF}" destId="{73138997-3677-4E0C-88BD-A85ECF000EEC}" srcOrd="2" destOrd="0" parTransId="{DA9FA81C-DAEC-4F28-9BED-27C5D57A8B29}" sibTransId="{6191B3B3-B897-471B-83FD-153C755B0387}"/>
    <dgm:cxn modelId="{52F9E66C-9AF4-4E3E-8B52-4A1F61D3E54E}" srcId="{16C11995-9A80-499B-96AA-6E27FC3EFAAF}" destId="{88ADACC9-2140-4B80-B084-FD1B8132D2FC}" srcOrd="1" destOrd="0" parTransId="{78F6DD5D-1539-4385-A5E3-AD7240E28C94}" sibTransId="{9A22B48C-B9FD-4267-8A12-7A6A03D0E87B}"/>
    <dgm:cxn modelId="{0AB06C50-4150-4013-9774-BADE8FF3D4E8}" type="presOf" srcId="{73138997-3677-4E0C-88BD-A85ECF000EEC}" destId="{5813E6AF-2707-4CED-A5D1-72FE3BDBCAD3}" srcOrd="0" destOrd="0" presId="urn:microsoft.com/office/officeart/2005/8/layout/chevron1"/>
    <dgm:cxn modelId="{FE692688-276E-41E8-AD68-A5F342D54D74}" srcId="{16C11995-9A80-499B-96AA-6E27FC3EFAAF}" destId="{0011D6CA-4137-49F1-991B-F14232EE8245}" srcOrd="0" destOrd="0" parTransId="{F1A17528-5A7A-4E11-B6B2-885D5A4634D8}" sibTransId="{47D156ED-5397-464B-A681-CB2D8B302225}"/>
    <dgm:cxn modelId="{C8A2CA8A-0F34-4D59-BFB9-061FE91648BE}" type="presOf" srcId="{0011D6CA-4137-49F1-991B-F14232EE8245}" destId="{43802848-0D05-4852-B7CF-A55CE0A97011}" srcOrd="0" destOrd="0" presId="urn:microsoft.com/office/officeart/2005/8/layout/chevron1"/>
    <dgm:cxn modelId="{46A6C5B9-FE89-4DA3-9D5F-2D19598BC521}" type="presOf" srcId="{16C11995-9A80-499B-96AA-6E27FC3EFAAF}" destId="{F4C355B1-0729-4AA7-AA66-C4776F78B334}" srcOrd="0" destOrd="0" presId="urn:microsoft.com/office/officeart/2005/8/layout/chevron1"/>
    <dgm:cxn modelId="{3C7DEBF5-0132-4DD5-A36A-3EAF1D117CF9}" type="presOf" srcId="{88ADACC9-2140-4B80-B084-FD1B8132D2FC}" destId="{DBDCBA17-9FB9-4AD4-AA22-5DAC7DAE96E5}" srcOrd="0" destOrd="0" presId="urn:microsoft.com/office/officeart/2005/8/layout/chevron1"/>
    <dgm:cxn modelId="{BCBA7979-C851-4E68-BBE9-9C4D7B9FD47E}" type="presParOf" srcId="{F4C355B1-0729-4AA7-AA66-C4776F78B334}" destId="{43802848-0D05-4852-B7CF-A55CE0A97011}" srcOrd="0" destOrd="0" presId="urn:microsoft.com/office/officeart/2005/8/layout/chevron1"/>
    <dgm:cxn modelId="{30B0B31F-533D-4730-A0D7-EBB7D8D7C9A2}" type="presParOf" srcId="{F4C355B1-0729-4AA7-AA66-C4776F78B334}" destId="{42C1367D-8E1F-4C15-9BF4-52E489F173CF}" srcOrd="1" destOrd="0" presId="urn:microsoft.com/office/officeart/2005/8/layout/chevron1"/>
    <dgm:cxn modelId="{AED83BC3-4386-4ADC-BD08-48EEDE8048E2}" type="presParOf" srcId="{F4C355B1-0729-4AA7-AA66-C4776F78B334}" destId="{DBDCBA17-9FB9-4AD4-AA22-5DAC7DAE96E5}" srcOrd="2" destOrd="0" presId="urn:microsoft.com/office/officeart/2005/8/layout/chevron1"/>
    <dgm:cxn modelId="{D089EB0A-3564-4531-9357-3003661690CC}" type="presParOf" srcId="{F4C355B1-0729-4AA7-AA66-C4776F78B334}" destId="{7FEED205-7FF9-4C62-AC3F-2F5247C1445D}" srcOrd="3" destOrd="0" presId="urn:microsoft.com/office/officeart/2005/8/layout/chevron1"/>
    <dgm:cxn modelId="{B2C077D9-4F5E-4B2E-8957-6145E0E27DAB}" type="presParOf" srcId="{F4C355B1-0729-4AA7-AA66-C4776F78B334}" destId="{5813E6AF-2707-4CED-A5D1-72FE3BDBCAD3}" srcOrd="4" destOrd="0" presId="urn:microsoft.com/office/officeart/2005/8/layout/chevron1"/>
  </dgm:cxnLst>
  <dgm:bg>
    <a:noFill/>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02848-0D05-4852-B7CF-A55CE0A97011}">
      <dsp:nvSpPr>
        <dsp:cNvPr id="0" name=""/>
        <dsp:cNvSpPr/>
      </dsp:nvSpPr>
      <dsp:spPr>
        <a:xfrm>
          <a:off x="2387025" y="0"/>
          <a:ext cx="3582460" cy="918553"/>
        </a:xfrm>
        <a:prstGeom prst="chevron">
          <a:avLst/>
        </a:prstGeom>
        <a:solidFill>
          <a:srgbClr val="99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tx1"/>
              </a:solidFill>
            </a:rPr>
            <a:t>Upland Ecosystem Science to Action</a:t>
          </a:r>
        </a:p>
      </dsp:txBody>
      <dsp:txXfrm>
        <a:off x="2846302" y="0"/>
        <a:ext cx="2663907" cy="918553"/>
      </dsp:txXfrm>
    </dsp:sp>
    <dsp:sp modelId="{5813E6AF-2707-4CED-A5D1-72FE3BDBCAD3}">
      <dsp:nvSpPr>
        <dsp:cNvPr id="0" name=""/>
        <dsp:cNvSpPr/>
      </dsp:nvSpPr>
      <dsp:spPr>
        <a:xfrm>
          <a:off x="5594307" y="0"/>
          <a:ext cx="2846321" cy="918553"/>
        </a:xfrm>
        <a:prstGeom prst="chevron">
          <a:avLst/>
        </a:prstGeom>
        <a:solidFill>
          <a:srgbClr val="99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tx1"/>
              </a:solidFill>
            </a:rPr>
            <a:t>Clarity Model Review</a:t>
          </a:r>
        </a:p>
      </dsp:txBody>
      <dsp:txXfrm>
        <a:off x="6053584" y="0"/>
        <a:ext cx="1927768" cy="9185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282CA-07F5-4F78-97B8-FC1CA566EA78}">
      <dsp:nvSpPr>
        <dsp:cNvPr id="0" name=""/>
        <dsp:cNvSpPr/>
      </dsp:nvSpPr>
      <dsp:spPr>
        <a:xfrm>
          <a:off x="5998" y="0"/>
          <a:ext cx="3585722" cy="91855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ts val="0"/>
            </a:spcAft>
            <a:buNone/>
          </a:pPr>
          <a:r>
            <a:rPr lang="en-US" sz="2500" b="1" kern="1200" dirty="0">
              <a:solidFill>
                <a:schemeClr val="tx1"/>
              </a:solidFill>
            </a:rPr>
            <a:t> Tahoe </a:t>
          </a:r>
        </a:p>
        <a:p>
          <a:pPr marL="0" lvl="0" indent="0" algn="ctr" defTabSz="1111250">
            <a:lnSpc>
              <a:spcPct val="90000"/>
            </a:lnSpc>
            <a:spcBef>
              <a:spcPct val="0"/>
            </a:spcBef>
            <a:spcAft>
              <a:spcPts val="0"/>
            </a:spcAft>
            <a:buNone/>
          </a:pPr>
          <a:r>
            <a:rPr lang="en-US" sz="2500" b="1" kern="1200" dirty="0">
              <a:solidFill>
                <a:schemeClr val="tx1"/>
              </a:solidFill>
            </a:rPr>
            <a:t>Science to Action</a:t>
          </a:r>
          <a:endParaRPr lang="en-US" sz="2500" kern="1200" dirty="0">
            <a:solidFill>
              <a:schemeClr val="tx1"/>
            </a:solidFill>
          </a:endParaRPr>
        </a:p>
      </dsp:txBody>
      <dsp:txXfrm>
        <a:off x="465275" y="0"/>
        <a:ext cx="2667169" cy="918553"/>
      </dsp:txXfrm>
    </dsp:sp>
    <dsp:sp modelId="{58B1B7E1-B33D-4601-934D-403D4B75A870}">
      <dsp:nvSpPr>
        <dsp:cNvPr id="0" name=""/>
        <dsp:cNvSpPr/>
      </dsp:nvSpPr>
      <dsp:spPr>
        <a:xfrm>
          <a:off x="3233148" y="0"/>
          <a:ext cx="3585722" cy="918553"/>
        </a:xfrm>
        <a:prstGeom prst="chevron">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tx1"/>
              </a:solidFill>
            </a:rPr>
            <a:t>LT Seasonal Clarity Assessment </a:t>
          </a:r>
        </a:p>
      </dsp:txBody>
      <dsp:txXfrm>
        <a:off x="3692425" y="0"/>
        <a:ext cx="2667169" cy="9185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02848-0D05-4852-B7CF-A55CE0A97011}">
      <dsp:nvSpPr>
        <dsp:cNvPr id="0" name=""/>
        <dsp:cNvSpPr/>
      </dsp:nvSpPr>
      <dsp:spPr>
        <a:xfrm>
          <a:off x="990953" y="0"/>
          <a:ext cx="3582460" cy="918553"/>
        </a:xfrm>
        <a:prstGeom prst="chevron">
          <a:avLst/>
        </a:prstGeom>
        <a:solidFill>
          <a:srgbClr val="D6E7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tx1"/>
              </a:solidFill>
            </a:rPr>
            <a:t>LT Data Synthesis and Analysis</a:t>
          </a:r>
        </a:p>
      </dsp:txBody>
      <dsp:txXfrm>
        <a:off x="1450230" y="0"/>
        <a:ext cx="2663907" cy="918553"/>
      </dsp:txXfrm>
    </dsp:sp>
    <dsp:sp modelId="{DBDCBA17-9FB9-4AD4-AA22-5DAC7DAE96E5}">
      <dsp:nvSpPr>
        <dsp:cNvPr id="0" name=""/>
        <dsp:cNvSpPr/>
      </dsp:nvSpPr>
      <dsp:spPr>
        <a:xfrm>
          <a:off x="4164560" y="0"/>
          <a:ext cx="3510815" cy="918553"/>
        </a:xfrm>
        <a:prstGeom prst="chevron">
          <a:avLst/>
        </a:prstGeom>
        <a:solidFill>
          <a:srgbClr val="D6E7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tx1"/>
              </a:solidFill>
            </a:rPr>
            <a:t>Science-to-Action Workshops </a:t>
          </a:r>
        </a:p>
      </dsp:txBody>
      <dsp:txXfrm>
        <a:off x="4623837" y="0"/>
        <a:ext cx="2592262" cy="918553"/>
      </dsp:txXfrm>
    </dsp:sp>
    <dsp:sp modelId="{5813E6AF-2707-4CED-A5D1-72FE3BDBCAD3}">
      <dsp:nvSpPr>
        <dsp:cNvPr id="0" name=""/>
        <dsp:cNvSpPr/>
      </dsp:nvSpPr>
      <dsp:spPr>
        <a:xfrm>
          <a:off x="7286102" y="0"/>
          <a:ext cx="3240145" cy="918553"/>
        </a:xfrm>
        <a:prstGeom prst="chevron">
          <a:avLst/>
        </a:prstGeom>
        <a:solidFill>
          <a:srgbClr val="D6E7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tx1"/>
              </a:solidFill>
            </a:rPr>
            <a:t>Science-to-Action Priorities</a:t>
          </a:r>
        </a:p>
      </dsp:txBody>
      <dsp:txXfrm>
        <a:off x="7745379" y="0"/>
        <a:ext cx="2321592" cy="91855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FA8042-29A1-4486-A765-755269840617}"/>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IN" dirty="0"/>
          </a:p>
        </p:txBody>
      </p:sp>
      <p:sp>
        <p:nvSpPr>
          <p:cNvPr id="3" name="Date Placeholder 2">
            <a:extLst>
              <a:ext uri="{FF2B5EF4-FFF2-40B4-BE49-F238E27FC236}">
                <a16:creationId xmlns:a16="http://schemas.microsoft.com/office/drawing/2014/main" id="{08D8449A-A734-4B2E-9806-61303F24B60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endParaRPr lang="en-IN" dirty="0"/>
          </a:p>
        </p:txBody>
      </p:sp>
      <p:sp>
        <p:nvSpPr>
          <p:cNvPr id="4" name="Footer Placeholder 3">
            <a:extLst>
              <a:ext uri="{FF2B5EF4-FFF2-40B4-BE49-F238E27FC236}">
                <a16:creationId xmlns:a16="http://schemas.microsoft.com/office/drawing/2014/main" id="{F6605C2A-990C-4531-8CBF-BC3BEC0AF34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IN" dirty="0"/>
          </a:p>
        </p:txBody>
      </p:sp>
      <p:sp>
        <p:nvSpPr>
          <p:cNvPr id="5" name="Slide Number Placeholder 4">
            <a:extLst>
              <a:ext uri="{FF2B5EF4-FFF2-40B4-BE49-F238E27FC236}">
                <a16:creationId xmlns:a16="http://schemas.microsoft.com/office/drawing/2014/main" id="{0D7358FE-F7D5-4C85-B0FD-2394F7F8774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5BAE485-B3C6-4830-BBC8-C6E008BDD690}" type="slidenum">
              <a:rPr lang="en-IN" smtClean="0"/>
              <a:t>‹#›</a:t>
            </a:fld>
            <a:endParaRPr lang="en-IN" dirty="0"/>
          </a:p>
        </p:txBody>
      </p:sp>
    </p:spTree>
    <p:extLst>
      <p:ext uri="{BB962C8B-B14F-4D97-AF65-F5344CB8AC3E}">
        <p14:creationId xmlns:p14="http://schemas.microsoft.com/office/powerpoint/2010/main" val="41216289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IN"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endParaRPr lang="en-IN"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IN"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IN"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85ACE04-E13C-4837-B6DD-B388E7CAA05E}" type="slidenum">
              <a:rPr lang="en-IN" smtClean="0"/>
              <a:t>‹#›</a:t>
            </a:fld>
            <a:endParaRPr lang="en-IN" dirty="0"/>
          </a:p>
        </p:txBody>
      </p:sp>
    </p:spTree>
    <p:extLst>
      <p:ext uri="{BB962C8B-B14F-4D97-AF65-F5344CB8AC3E}">
        <p14:creationId xmlns:p14="http://schemas.microsoft.com/office/powerpoint/2010/main" val="185044102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243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0095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7914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r>
              <a:rPr lang="en-US" dirty="0"/>
            </a:br>
            <a:endParaRPr lang="en-IN" dirty="0"/>
          </a:p>
        </p:txBody>
      </p:sp>
    </p:spTree>
    <p:extLst>
      <p:ext uri="{BB962C8B-B14F-4D97-AF65-F5344CB8AC3E}">
        <p14:creationId xmlns:p14="http://schemas.microsoft.com/office/powerpoint/2010/main" val="2735508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Focus on filling key information gaps to reduce risk and uncertainty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Focus on developing tools and techniques to help managers implement restoration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2400" dirty="0"/>
              <a:t>Inclusive of the full suite of interconnected upland ecosystems </a:t>
            </a:r>
          </a:p>
          <a:p>
            <a:r>
              <a:rPr lang="en-US" sz="2400" dirty="0"/>
              <a:t>Focus on…. </a:t>
            </a:r>
          </a:p>
          <a:p>
            <a:pPr lvl="1"/>
            <a:r>
              <a:rPr lang="en-US" dirty="0"/>
              <a:t>Understanding how climate and human inputs can and will affect desired outcomes</a:t>
            </a:r>
          </a:p>
          <a:p>
            <a:pPr lvl="1"/>
            <a:r>
              <a:rPr lang="en-US" dirty="0"/>
              <a:t>Monitoring system design to meet ongoing info needs</a:t>
            </a:r>
          </a:p>
          <a:p>
            <a:pPr lvl="1"/>
            <a:r>
              <a:rPr lang="en-US" dirty="0"/>
              <a:t>Strong management, stakeholder, and partner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C346DD53-1101-C548-B1DE-93964F6A7663}" type="slidenum">
              <a:rPr lang="en-US" smtClean="0"/>
              <a:t>4</a:t>
            </a:fld>
            <a:endParaRPr lang="en-US"/>
          </a:p>
        </p:txBody>
      </p:sp>
    </p:spTree>
    <p:extLst>
      <p:ext uri="{BB962C8B-B14F-4D97-AF65-F5344CB8AC3E}">
        <p14:creationId xmlns:p14="http://schemas.microsoft.com/office/powerpoint/2010/main" val="3776418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 will not cover social and economic research needs – suggest that these are also pursued this year as another topic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2400" dirty="0"/>
              <a:t>Inclusive of the full suite of interconnected upland ecosystems </a:t>
            </a:r>
          </a:p>
          <a:p>
            <a:r>
              <a:rPr lang="en-US" sz="2400" dirty="0"/>
              <a:t>Focus on…. </a:t>
            </a:r>
          </a:p>
          <a:p>
            <a:pPr lvl="1"/>
            <a:r>
              <a:rPr lang="en-US" dirty="0"/>
              <a:t>Understanding how climate and human inputs can and will affect desired outcomes</a:t>
            </a:r>
          </a:p>
          <a:p>
            <a:pPr lvl="1"/>
            <a:r>
              <a:rPr lang="en-US" dirty="0"/>
              <a:t>Monitoring system design to meet ongoing info needs</a:t>
            </a:r>
          </a:p>
          <a:p>
            <a:pPr lvl="1"/>
            <a:r>
              <a:rPr lang="en-US" dirty="0"/>
              <a:t>Strong management, stakeholder, and partner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C346DD53-1101-C548-B1DE-93964F6A7663}" type="slidenum">
              <a:rPr lang="en-US" smtClean="0"/>
              <a:t>5</a:t>
            </a:fld>
            <a:endParaRPr lang="en-US"/>
          </a:p>
        </p:txBody>
      </p:sp>
    </p:spTree>
    <p:extLst>
      <p:ext uri="{BB962C8B-B14F-4D97-AF65-F5344CB8AC3E}">
        <p14:creationId xmlns:p14="http://schemas.microsoft.com/office/powerpoint/2010/main" val="2268741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 will not cover social and economic research needs – suggest that these are also pursued this year as another topic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2400" dirty="0"/>
              <a:t>Inclusive of the full suite of interconnected upland ecosystems </a:t>
            </a:r>
          </a:p>
          <a:p>
            <a:r>
              <a:rPr lang="en-US" sz="2400" dirty="0"/>
              <a:t>Focus on…. </a:t>
            </a:r>
          </a:p>
          <a:p>
            <a:pPr lvl="1"/>
            <a:r>
              <a:rPr lang="en-US" dirty="0"/>
              <a:t>Understanding how climate and human inputs can and will affect desired outcomes</a:t>
            </a:r>
          </a:p>
          <a:p>
            <a:pPr lvl="1"/>
            <a:r>
              <a:rPr lang="en-US" dirty="0"/>
              <a:t>Monitoring system design to meet ongoing info needs</a:t>
            </a:r>
          </a:p>
          <a:p>
            <a:pPr lvl="1"/>
            <a:r>
              <a:rPr lang="en-US" dirty="0"/>
              <a:t>Strong management, stakeholder, and partner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C346DD53-1101-C548-B1DE-93964F6A7663}" type="slidenum">
              <a:rPr lang="en-US" smtClean="0"/>
              <a:t>6</a:t>
            </a:fld>
            <a:endParaRPr lang="en-US"/>
          </a:p>
        </p:txBody>
      </p:sp>
    </p:spTree>
    <p:extLst>
      <p:ext uri="{BB962C8B-B14F-4D97-AF65-F5344CB8AC3E}">
        <p14:creationId xmlns:p14="http://schemas.microsoft.com/office/powerpoint/2010/main" val="651298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 will not cover social and economic research needs – suggest that these are also pursued this year as another topic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2400" dirty="0"/>
              <a:t>Inclusive of the full suite of interconnected upland ecosystems </a:t>
            </a:r>
          </a:p>
          <a:p>
            <a:r>
              <a:rPr lang="en-US" sz="2400" dirty="0"/>
              <a:t>Focus on…. </a:t>
            </a:r>
          </a:p>
          <a:p>
            <a:pPr lvl="1"/>
            <a:r>
              <a:rPr lang="en-US" dirty="0"/>
              <a:t>Understanding how climate and human inputs can and will affect desired outcomes</a:t>
            </a:r>
          </a:p>
          <a:p>
            <a:pPr lvl="1"/>
            <a:r>
              <a:rPr lang="en-US" dirty="0"/>
              <a:t>Monitoring system design to meet ongoing info needs</a:t>
            </a:r>
          </a:p>
          <a:p>
            <a:pPr lvl="1"/>
            <a:r>
              <a:rPr lang="en-US" dirty="0"/>
              <a:t>Strong management, stakeholder, and partner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C346DD53-1101-C548-B1DE-93964F6A7663}" type="slidenum">
              <a:rPr lang="en-US" smtClean="0"/>
              <a:t>7</a:t>
            </a:fld>
            <a:endParaRPr lang="en-US"/>
          </a:p>
        </p:txBody>
      </p:sp>
    </p:spTree>
    <p:extLst>
      <p:ext uri="{BB962C8B-B14F-4D97-AF65-F5344CB8AC3E}">
        <p14:creationId xmlns:p14="http://schemas.microsoft.com/office/powerpoint/2010/main" val="2276871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Research is an important part of successful restoration – understanding the factors that drive and threaten desired outcomes and how to best design and implement management interventions to have the desired effect</a:t>
            </a:r>
          </a:p>
          <a:p>
            <a:r>
              <a:rPr lang="en-US" sz="1200" dirty="0"/>
              <a:t>The Southern Nevada Public Lands Management Act was a primary funder of research in the basin, and over $25 million has been devoted to research from this source alone </a:t>
            </a:r>
          </a:p>
          <a:p>
            <a:r>
              <a:rPr lang="en-US" sz="1200" dirty="0"/>
              <a:t>Funding for environmental research in the basin as part of the Lake Tahoe Restoration Act over the past 25 years has approached $30 million, with roughly 25% of those investments directed at upland ecosystem restoration research (</a:t>
            </a:r>
            <a:r>
              <a:rPr lang="en-US" sz="1200" dirty="0" err="1"/>
              <a:t>Knopp</a:t>
            </a:r>
            <a:r>
              <a:rPr lang="en-US" sz="1200" dirty="0"/>
              <a:t> et al. 2016)</a:t>
            </a:r>
          </a:p>
          <a:p>
            <a:r>
              <a:rPr lang="en-US" sz="1200" dirty="0"/>
              <a:t>Given the highly interdependent nature of the basin’s ecosystems, and the formidable challenges that climate change poses to all ecosystems in the Lake Tahoe basin, it has become clear that we must take an integrated, systems-approach to research and management across the basin</a:t>
            </a:r>
          </a:p>
          <a:p>
            <a:r>
              <a:rPr lang="en-US" sz="1200" dirty="0"/>
              <a:t>Toward this goal, we developed the Upland Ecosystem Science to Action Plan as a companion to the Lake Tahoe Science to Action Plan, and together they represent a highly integrated ridge to lake, or as they say in Hawaii </a:t>
            </a:r>
            <a:r>
              <a:rPr lang="en-US" sz="1200" dirty="0" err="1"/>
              <a:t>Mauka</a:t>
            </a:r>
            <a:r>
              <a:rPr lang="en-US" sz="1200" dirty="0"/>
              <a:t> to makai, systems-approach to supporting restoration and resilience objectives across the basin</a:t>
            </a:r>
          </a:p>
          <a:p>
            <a:endParaRPr lang="en-US" dirty="0"/>
          </a:p>
        </p:txBody>
      </p:sp>
    </p:spTree>
    <p:extLst>
      <p:ext uri="{BB962C8B-B14F-4D97-AF65-F5344CB8AC3E}">
        <p14:creationId xmlns:p14="http://schemas.microsoft.com/office/powerpoint/2010/main" val="2664437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through access to real-time data streams, field trips, webinars, and interactive, augmented reality apps along access routes – maybe adopt a smart watershed</a:t>
            </a:r>
          </a:p>
          <a:p>
            <a:endParaRPr lang="en-US" dirty="0"/>
          </a:p>
        </p:txBody>
      </p:sp>
    </p:spTree>
    <p:extLst>
      <p:ext uri="{BB962C8B-B14F-4D97-AF65-F5344CB8AC3E}">
        <p14:creationId xmlns:p14="http://schemas.microsoft.com/office/powerpoint/2010/main" val="1992427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r>
              <a:rPr lang="en-US" dirty="0"/>
            </a:br>
            <a:endParaRPr lang="en-IN" dirty="0"/>
          </a:p>
        </p:txBody>
      </p:sp>
    </p:spTree>
    <p:extLst>
      <p:ext uri="{BB962C8B-B14F-4D97-AF65-F5344CB8AC3E}">
        <p14:creationId xmlns:p14="http://schemas.microsoft.com/office/powerpoint/2010/main" val="2735508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82E5-8FA2-4056-805F-EF36F7066893}"/>
              </a:ext>
            </a:extLst>
          </p:cNvPr>
          <p:cNvSpPr>
            <a:spLocks noGrp="1"/>
          </p:cNvSpPr>
          <p:nvPr>
            <p:ph type="ctrTitle" hasCustomPrompt="1"/>
          </p:nvPr>
        </p:nvSpPr>
        <p:spPr>
          <a:xfrm>
            <a:off x="4686300" y="2726872"/>
            <a:ext cx="7233557" cy="832077"/>
          </a:xfrm>
        </p:spPr>
        <p:txBody>
          <a:bodyPr anchor="b">
            <a:normAutofit/>
          </a:bodyPr>
          <a:lstStyle>
            <a:lvl1pPr algn="l">
              <a:defRPr sz="4800" b="1" cap="all" baseline="0">
                <a:solidFill>
                  <a:schemeClr val="tx1"/>
                </a:solidFill>
              </a:defRPr>
            </a:lvl1pPr>
          </a:lstStyle>
          <a:p>
            <a:r>
              <a:rPr lang="en-US" dirty="0"/>
              <a:t>Presentation title</a:t>
            </a:r>
            <a:endParaRPr lang="en-IN" dirty="0"/>
          </a:p>
        </p:txBody>
      </p:sp>
      <p:sp>
        <p:nvSpPr>
          <p:cNvPr id="3" name="Subtitle 2">
            <a:extLst>
              <a:ext uri="{FF2B5EF4-FFF2-40B4-BE49-F238E27FC236}">
                <a16:creationId xmlns:a16="http://schemas.microsoft.com/office/drawing/2014/main" id="{1C085D6F-874B-44F8-B241-51EF13CA9C8B}"/>
              </a:ext>
            </a:extLst>
          </p:cNvPr>
          <p:cNvSpPr>
            <a:spLocks noGrp="1"/>
          </p:cNvSpPr>
          <p:nvPr>
            <p:ph type="subTitle" idx="1"/>
          </p:nvPr>
        </p:nvSpPr>
        <p:spPr>
          <a:xfrm>
            <a:off x="4686300" y="3569380"/>
            <a:ext cx="7233557"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endParaRPr lang="en-IN" dirty="0"/>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957122" y="4165744"/>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F0C7F772-E2DA-4B13-AC2E-28A0EE6D8465}"/>
              </a:ext>
            </a:extLst>
          </p:cNvPr>
          <p:cNvSpPr>
            <a:spLocks noGrp="1"/>
          </p:cNvSpPr>
          <p:nvPr>
            <p:ph type="pic" sz="quarter" idx="13"/>
          </p:nvPr>
        </p:nvSpPr>
        <p:spPr>
          <a:xfrm>
            <a:off x="0" y="1"/>
            <a:ext cx="4424363" cy="6858000"/>
          </a:xfrm>
          <a:solidFill>
            <a:schemeClr val="bg2"/>
          </a:solidFill>
        </p:spPr>
        <p:txBody>
          <a:bodyPr anchor="ctr"/>
          <a:lstStyle>
            <a:lvl1pPr marL="0" indent="0" algn="ctr">
              <a:buNone/>
              <a:defRPr/>
            </a:lvl1pPr>
          </a:lstStyle>
          <a:p>
            <a:r>
              <a:rPr lang="en-US"/>
              <a:t>Click icon to add picture</a:t>
            </a:r>
            <a:endParaRPr lang="en-IN" dirty="0"/>
          </a:p>
        </p:txBody>
      </p:sp>
      <p:sp>
        <p:nvSpPr>
          <p:cNvPr id="15" name="Oval 14">
            <a:extLst>
              <a:ext uri="{FF2B5EF4-FFF2-40B4-BE49-F238E27FC236}">
                <a16:creationId xmlns:a16="http://schemas.microsoft.com/office/drawing/2014/main" id="{47953C80-71A5-4AA2-AEAD-21948D1AA6DC}"/>
              </a:ext>
            </a:extLst>
          </p:cNvPr>
          <p:cNvSpPr/>
          <p:nvPr userDrawn="1"/>
        </p:nvSpPr>
        <p:spPr>
          <a:xfrm>
            <a:off x="8621485"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Oval 15">
            <a:extLst>
              <a:ext uri="{FF2B5EF4-FFF2-40B4-BE49-F238E27FC236}">
                <a16:creationId xmlns:a16="http://schemas.microsoft.com/office/drawing/2014/main" id="{9C4582D1-F710-4E2F-9868-CB89116D5932}"/>
              </a:ext>
            </a:extLst>
          </p:cNvPr>
          <p:cNvSpPr/>
          <p:nvPr userDrawn="1"/>
        </p:nvSpPr>
        <p:spPr>
          <a:xfrm>
            <a:off x="8303078" y="4184310"/>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8994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5" name="Text Placeholder 2">
            <a:extLst>
              <a:ext uri="{FF2B5EF4-FFF2-40B4-BE49-F238E27FC236}">
                <a16:creationId xmlns:a16="http://schemas.microsoft.com/office/drawing/2014/main" id="{BE814D66-F00F-0D44-AD03-889FEE787EB6}"/>
              </a:ext>
            </a:extLst>
          </p:cNvPr>
          <p:cNvSpPr>
            <a:spLocks noGrp="1"/>
          </p:cNvSpPr>
          <p:nvPr>
            <p:ph idx="1"/>
          </p:nvPr>
        </p:nvSpPr>
        <p:spPr>
          <a:xfrm>
            <a:off x="363416" y="1825625"/>
            <a:ext cx="1146516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3" name="Title 2">
            <a:extLst>
              <a:ext uri="{FF2B5EF4-FFF2-40B4-BE49-F238E27FC236}">
                <a16:creationId xmlns:a16="http://schemas.microsoft.com/office/drawing/2014/main" id="{FF9B990C-5D9C-4A90-AC73-5889BC9F755C}"/>
              </a:ext>
            </a:extLst>
          </p:cNvPr>
          <p:cNvSpPr>
            <a:spLocks noGrp="1"/>
          </p:cNvSpPr>
          <p:nvPr>
            <p:ph type="title" hasCustomPrompt="1"/>
          </p:nvPr>
        </p:nvSpPr>
        <p:spPr/>
        <p:txBody>
          <a:bodyPr/>
          <a:lstStyle/>
          <a:p>
            <a:r>
              <a:rPr lang="en-US" dirty="0"/>
              <a:t>CLICK TO EDIT MASTER TITLE STYLE</a:t>
            </a:r>
          </a:p>
        </p:txBody>
      </p:sp>
      <p:sp>
        <p:nvSpPr>
          <p:cNvPr id="16" name="Oval 15">
            <a:extLst>
              <a:ext uri="{FF2B5EF4-FFF2-40B4-BE49-F238E27FC236}">
                <a16:creationId xmlns:a16="http://schemas.microsoft.com/office/drawing/2014/main" id="{44C85E5F-5B5E-48CC-8469-0263621D91FF}"/>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Oval 16">
            <a:extLst>
              <a:ext uri="{FF2B5EF4-FFF2-40B4-BE49-F238E27FC236}">
                <a16:creationId xmlns:a16="http://schemas.microsoft.com/office/drawing/2014/main" id="{7EE4E300-6C8E-4262-BE1D-587C7B70E7ED}"/>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12897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p:nvPr>
        </p:nvSpPr>
        <p:spPr>
          <a:xfrm>
            <a:off x="363416" y="246186"/>
            <a:ext cx="11465168" cy="1037492"/>
          </a:xfrm>
        </p:spPr>
        <p:txBody>
          <a:bodyPr lIns="0" tIns="0" rIns="0" bIns="0" anchor="b">
            <a:noAutofit/>
          </a:bodyPr>
          <a:lstStyle>
            <a:lvl1pPr>
              <a:defRPr sz="3200" b="1" cap="all" baseline="0"/>
            </a:lvl1pPr>
          </a:lstStyle>
          <a:p>
            <a:r>
              <a:rPr lang="en-US"/>
              <a:t>Click to edit Master title style</a:t>
            </a:r>
            <a:endParaRPr lang="en-IN" dirty="0"/>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6" name="Content Placeholder 3">
            <a:extLst>
              <a:ext uri="{FF2B5EF4-FFF2-40B4-BE49-F238E27FC236}">
                <a16:creationId xmlns:a16="http://schemas.microsoft.com/office/drawing/2014/main" id="{6E22FA8C-3243-4716-A6BD-F37D6058FB43}"/>
              </a:ext>
            </a:extLst>
          </p:cNvPr>
          <p:cNvSpPr>
            <a:spLocks noGrp="1"/>
          </p:cNvSpPr>
          <p:nvPr>
            <p:ph sz="half" idx="2"/>
          </p:nvPr>
        </p:nvSpPr>
        <p:spPr>
          <a:xfrm>
            <a:off x="6347381" y="1825625"/>
            <a:ext cx="548120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8ABE3FD8-339C-4F75-876F-8347ADE67E94}"/>
              </a:ext>
            </a:extLst>
          </p:cNvPr>
          <p:cNvSpPr>
            <a:spLocks noGrp="1"/>
          </p:cNvSpPr>
          <p:nvPr>
            <p:ph sz="half" idx="1"/>
          </p:nvPr>
        </p:nvSpPr>
        <p:spPr>
          <a:xfrm>
            <a:off x="363416" y="1825625"/>
            <a:ext cx="548120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Oval 24">
            <a:extLst>
              <a:ext uri="{FF2B5EF4-FFF2-40B4-BE49-F238E27FC236}">
                <a16:creationId xmlns:a16="http://schemas.microsoft.com/office/drawing/2014/main" id="{E72FB389-5EA4-4084-B7A2-A4D0A43561F6}"/>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Oval 25">
            <a:extLst>
              <a:ext uri="{FF2B5EF4-FFF2-40B4-BE49-F238E27FC236}">
                <a16:creationId xmlns:a16="http://schemas.microsoft.com/office/drawing/2014/main" id="{F7783FE1-0115-4345-89B2-C073569FB8EE}"/>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273661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p:nvPr>
        </p:nvSpPr>
        <p:spPr>
          <a:xfrm>
            <a:off x="363416" y="246186"/>
            <a:ext cx="11465168" cy="1037492"/>
          </a:xfrm>
        </p:spPr>
        <p:txBody>
          <a:bodyPr lIns="0" tIns="0" rIns="0" bIns="0" anchor="b">
            <a:noAutofit/>
          </a:bodyPr>
          <a:lstStyle>
            <a:lvl1pPr>
              <a:defRPr sz="3200" b="1" cap="all" baseline="0"/>
            </a:lvl1pPr>
          </a:lstStyle>
          <a:p>
            <a:r>
              <a:rPr lang="en-US"/>
              <a:t>Click to edit Master title style</a:t>
            </a:r>
            <a:endParaRPr lang="en-IN" dirty="0"/>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27" name="Text Placeholder 4">
            <a:extLst>
              <a:ext uri="{FF2B5EF4-FFF2-40B4-BE49-F238E27FC236}">
                <a16:creationId xmlns:a16="http://schemas.microsoft.com/office/drawing/2014/main" id="{9F73353B-C50B-4A8A-87CF-657C1EB8940F}"/>
              </a:ext>
            </a:extLst>
          </p:cNvPr>
          <p:cNvSpPr>
            <a:spLocks noGrp="1"/>
          </p:cNvSpPr>
          <p:nvPr>
            <p:ph type="body" sz="quarter" idx="3"/>
          </p:nvPr>
        </p:nvSpPr>
        <p:spPr>
          <a:xfrm>
            <a:off x="6347380" y="1681163"/>
            <a:ext cx="54812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8" name="Content Placeholder 5">
            <a:extLst>
              <a:ext uri="{FF2B5EF4-FFF2-40B4-BE49-F238E27FC236}">
                <a16:creationId xmlns:a16="http://schemas.microsoft.com/office/drawing/2014/main" id="{5EFF7F5E-3221-4390-9B17-D1944365BF12}"/>
              </a:ext>
            </a:extLst>
          </p:cNvPr>
          <p:cNvSpPr>
            <a:spLocks noGrp="1"/>
          </p:cNvSpPr>
          <p:nvPr>
            <p:ph sz="quarter" idx="4"/>
          </p:nvPr>
        </p:nvSpPr>
        <p:spPr>
          <a:xfrm>
            <a:off x="6347379" y="2586215"/>
            <a:ext cx="5481203" cy="3603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2">
            <a:extLst>
              <a:ext uri="{FF2B5EF4-FFF2-40B4-BE49-F238E27FC236}">
                <a16:creationId xmlns:a16="http://schemas.microsoft.com/office/drawing/2014/main" id="{9506B516-77C1-431B-A8A5-68FA5D4B6D7E}"/>
              </a:ext>
            </a:extLst>
          </p:cNvPr>
          <p:cNvSpPr>
            <a:spLocks noGrp="1"/>
          </p:cNvSpPr>
          <p:nvPr>
            <p:ph type="body" idx="1"/>
          </p:nvPr>
        </p:nvSpPr>
        <p:spPr>
          <a:xfrm>
            <a:off x="363416" y="1681163"/>
            <a:ext cx="54812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860F1452-CAB9-4154-ADCC-9245E71D0D2C}"/>
              </a:ext>
            </a:extLst>
          </p:cNvPr>
          <p:cNvSpPr>
            <a:spLocks noGrp="1"/>
          </p:cNvSpPr>
          <p:nvPr>
            <p:ph sz="half" idx="2"/>
          </p:nvPr>
        </p:nvSpPr>
        <p:spPr>
          <a:xfrm>
            <a:off x="363416" y="2586215"/>
            <a:ext cx="5481202" cy="3603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Oval 30">
            <a:extLst>
              <a:ext uri="{FF2B5EF4-FFF2-40B4-BE49-F238E27FC236}">
                <a16:creationId xmlns:a16="http://schemas.microsoft.com/office/drawing/2014/main" id="{12892DF4-5A8A-4E92-A425-210ABE570F58}"/>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2" name="Oval 31">
            <a:extLst>
              <a:ext uri="{FF2B5EF4-FFF2-40B4-BE49-F238E27FC236}">
                <a16:creationId xmlns:a16="http://schemas.microsoft.com/office/drawing/2014/main" id="{99AE2680-A46C-4B06-9ED9-53E617C1F174}"/>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155278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831850" y="3794663"/>
            <a:ext cx="10515600" cy="823232"/>
          </a:xfrm>
        </p:spPr>
        <p:txBody>
          <a:bodyPr vert="horz" lIns="91440" tIns="45720" rIns="91440" bIns="45720" rtlCol="0" anchor="b">
            <a:noAutofit/>
          </a:bodyPr>
          <a:lstStyle>
            <a:lvl1pPr algn="ctr">
              <a:defRPr lang="en-IN" sz="3600" b="1" cap="all" baseline="0"/>
            </a:lvl1pPr>
          </a:lstStyle>
          <a:p>
            <a:pPr lvl="0"/>
            <a:r>
              <a:rPr lang="en-US" dirty="0"/>
              <a:t>TITLE HERE</a:t>
            </a:r>
            <a:endParaRPr lang="en-IN" dirty="0"/>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5351690" y="3748188"/>
            <a:ext cx="1488621"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65844635-8274-49B1-BBEC-354A0872E526}"/>
              </a:ext>
            </a:extLst>
          </p:cNvPr>
          <p:cNvGrpSpPr/>
          <p:nvPr userDrawn="1"/>
        </p:nvGrpSpPr>
        <p:grpSpPr>
          <a:xfrm>
            <a:off x="5721601" y="4594679"/>
            <a:ext cx="748798" cy="134113"/>
            <a:chOff x="4827813" y="2534636"/>
            <a:chExt cx="996651" cy="178504"/>
          </a:xfrm>
        </p:grpSpPr>
        <p:sp>
          <p:nvSpPr>
            <p:cNvPr id="19" name="Oval 18">
              <a:extLst>
                <a:ext uri="{FF2B5EF4-FFF2-40B4-BE49-F238E27FC236}">
                  <a16:creationId xmlns:a16="http://schemas.microsoft.com/office/drawing/2014/main"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Oval 19">
              <a:extLst>
                <a:ext uri="{FF2B5EF4-FFF2-40B4-BE49-F238E27FC236}">
                  <a16:creationId xmlns:a16="http://schemas.microsoft.com/office/drawing/2014/main"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Oval 20">
              <a:extLst>
                <a:ext uri="{FF2B5EF4-FFF2-40B4-BE49-F238E27FC236}">
                  <a16:creationId xmlns:a16="http://schemas.microsoft.com/office/drawing/2014/main"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2" name="Oval 21">
              <a:extLst>
                <a:ext uri="{FF2B5EF4-FFF2-40B4-BE49-F238E27FC236}">
                  <a16:creationId xmlns:a16="http://schemas.microsoft.com/office/drawing/2014/main"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3" name="Text Placeholder 3">
            <a:extLst>
              <a:ext uri="{FF2B5EF4-FFF2-40B4-BE49-F238E27FC236}">
                <a16:creationId xmlns:a16="http://schemas.microsoft.com/office/drawing/2014/main" id="{86E0573A-023B-4D1C-8224-56A5D0DDF379}"/>
              </a:ext>
            </a:extLst>
          </p:cNvPr>
          <p:cNvSpPr>
            <a:spLocks noGrp="1"/>
          </p:cNvSpPr>
          <p:nvPr>
            <p:ph type="body" sz="half" idx="2"/>
          </p:nvPr>
        </p:nvSpPr>
        <p:spPr>
          <a:xfrm>
            <a:off x="839788" y="4839679"/>
            <a:ext cx="10507662" cy="1305379"/>
          </a:xfrm>
        </p:spPr>
        <p:txBody>
          <a:bodyPr vert="horz" lIns="91440" tIns="45720" rIns="91440" bIns="45720" rtlCol="0">
            <a:noAutofit/>
          </a:bodyPr>
          <a:lstStyle>
            <a:lvl1pPr marL="0" indent="0" algn="ctr">
              <a:buNone/>
              <a:defRPr lang="en-US" b="0" cap="none" baseline="0"/>
            </a:lvl1pPr>
          </a:lstStyle>
          <a:p>
            <a:pPr marL="228600" lvl="0" indent="-228600" algn="ctr">
              <a:lnSpc>
                <a:spcPct val="100000"/>
              </a:lnSpc>
            </a:pPr>
            <a:r>
              <a:rPr lang="en-US"/>
              <a:t>Click to edit Master text styles</a:t>
            </a:r>
          </a:p>
        </p:txBody>
      </p:sp>
      <p:sp>
        <p:nvSpPr>
          <p:cNvPr id="15" name="Picture Placeholder 2">
            <a:extLst>
              <a:ext uri="{FF2B5EF4-FFF2-40B4-BE49-F238E27FC236}">
                <a16:creationId xmlns:a16="http://schemas.microsoft.com/office/drawing/2014/main" id="{12087456-C0E8-4AA6-81E8-996CEC037E57}"/>
              </a:ext>
            </a:extLst>
          </p:cNvPr>
          <p:cNvSpPr>
            <a:spLocks noGrp="1"/>
          </p:cNvSpPr>
          <p:nvPr>
            <p:ph type="pic" idx="1"/>
          </p:nvPr>
        </p:nvSpPr>
        <p:spPr>
          <a:xfrm>
            <a:off x="0" y="1"/>
            <a:ext cx="12192000" cy="3713017"/>
          </a:xfrm>
          <a:solidFill>
            <a:schemeClr val="bg1">
              <a:lumMod val="85000"/>
            </a:schemeClr>
          </a:solidFill>
        </p:spPr>
        <p:txBody>
          <a:bodyPr vert="horz" lIns="91440" tIns="45720" rIns="91440" bIns="45720" rtlCol="0" anchor="ctr">
            <a:normAutofit/>
          </a:bodyPr>
          <a:lstStyle>
            <a:lvl1pPr>
              <a:defRPr lang="en-US" sz="2000" dirty="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1821192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hasCustomPrompt="1"/>
          </p:nvPr>
        </p:nvSpPr>
        <p:spPr>
          <a:xfrm>
            <a:off x="363416" y="246186"/>
            <a:ext cx="3206261" cy="1037492"/>
          </a:xfrm>
        </p:spPr>
        <p:txBody>
          <a:bodyPr lIns="0" tIns="0" rIns="0" bIns="0" anchor="b">
            <a:noAutofit/>
          </a:bodyPr>
          <a:lstStyle>
            <a:lvl1pPr>
              <a:defRPr sz="3200" b="1" cap="all" baseline="0"/>
            </a:lvl1pPr>
          </a:lstStyle>
          <a:p>
            <a:r>
              <a:rPr lang="en-US" dirty="0"/>
              <a:t>Title here</a:t>
            </a:r>
            <a:endParaRPr lang="en-IN" dirty="0"/>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grpSp>
        <p:nvGrpSpPr>
          <p:cNvPr id="6" name="Group 5">
            <a:extLst>
              <a:ext uri="{FF2B5EF4-FFF2-40B4-BE49-F238E27FC236}">
                <a16:creationId xmlns:a16="http://schemas.microsoft.com/office/drawing/2014/main" id="{A6A27954-3A0E-430B-AD48-05A3F3278D70}"/>
              </a:ext>
            </a:extLst>
          </p:cNvPr>
          <p:cNvGrpSpPr/>
          <p:nvPr userDrawn="1"/>
        </p:nvGrpSpPr>
        <p:grpSpPr>
          <a:xfrm>
            <a:off x="-24056" y="1452564"/>
            <a:ext cx="3385227" cy="134113"/>
            <a:chOff x="-24055" y="1452565"/>
            <a:chExt cx="2374534" cy="0"/>
          </a:xfrm>
        </p:grpSpPr>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3F366940-FB5E-4B76-8829-80C14F137B3A}"/>
              </a:ext>
            </a:extLst>
          </p:cNvPr>
          <p:cNvSpPr/>
          <p:nvPr userDrawn="1"/>
        </p:nvSpPr>
        <p:spPr>
          <a:xfrm>
            <a:off x="10251393" y="555158"/>
            <a:ext cx="3298372" cy="3298372"/>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Oval 25">
            <a:extLst>
              <a:ext uri="{FF2B5EF4-FFF2-40B4-BE49-F238E27FC236}">
                <a16:creationId xmlns:a16="http://schemas.microsoft.com/office/drawing/2014/main" id="{75486FFB-46EF-4E74-BFFF-7ED054DB0D9C}"/>
              </a:ext>
            </a:extLst>
          </p:cNvPr>
          <p:cNvSpPr/>
          <p:nvPr userDrawn="1"/>
        </p:nvSpPr>
        <p:spPr>
          <a:xfrm>
            <a:off x="9932986" y="330754"/>
            <a:ext cx="1268186" cy="1268186"/>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7" name="Group 26">
            <a:extLst>
              <a:ext uri="{FF2B5EF4-FFF2-40B4-BE49-F238E27FC236}">
                <a16:creationId xmlns:a16="http://schemas.microsoft.com/office/drawing/2014/main" id="{6D35CCD2-B73F-944C-B572-7FBFC7DE22E4}"/>
              </a:ext>
            </a:extLst>
          </p:cNvPr>
          <p:cNvGrpSpPr/>
          <p:nvPr userDrawn="1"/>
        </p:nvGrpSpPr>
        <p:grpSpPr>
          <a:xfrm>
            <a:off x="363416" y="421045"/>
            <a:ext cx="748798" cy="134113"/>
            <a:chOff x="4827813" y="2534636"/>
            <a:chExt cx="996651" cy="178504"/>
          </a:xfrm>
        </p:grpSpPr>
        <p:sp>
          <p:nvSpPr>
            <p:cNvPr id="28" name="Oval 27">
              <a:extLst>
                <a:ext uri="{FF2B5EF4-FFF2-40B4-BE49-F238E27FC236}">
                  <a16:creationId xmlns:a16="http://schemas.microsoft.com/office/drawing/2014/main" id="{9D8F78D8-558F-3540-A5F4-B1AD8942B341}"/>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5" name="Oval 34">
              <a:extLst>
                <a:ext uri="{FF2B5EF4-FFF2-40B4-BE49-F238E27FC236}">
                  <a16:creationId xmlns:a16="http://schemas.microsoft.com/office/drawing/2014/main" id="{3F8F621A-F298-2B48-B7E0-8D9BEE8AA763}"/>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Oval 35">
              <a:extLst>
                <a:ext uri="{FF2B5EF4-FFF2-40B4-BE49-F238E27FC236}">
                  <a16:creationId xmlns:a16="http://schemas.microsoft.com/office/drawing/2014/main" id="{C17A3A3B-82AE-0A46-AE32-9B111F975BDB}"/>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37" name="Oval 36">
              <a:extLst>
                <a:ext uri="{FF2B5EF4-FFF2-40B4-BE49-F238E27FC236}">
                  <a16:creationId xmlns:a16="http://schemas.microsoft.com/office/drawing/2014/main" id="{DF206CE3-6B94-C340-8BA3-A2A4E407E499}"/>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30" name="Text Placeholder 3">
            <a:extLst>
              <a:ext uri="{FF2B5EF4-FFF2-40B4-BE49-F238E27FC236}">
                <a16:creationId xmlns:a16="http://schemas.microsoft.com/office/drawing/2014/main" id="{1B247C0B-04BA-4D5C-A41D-AEA60217241B}"/>
              </a:ext>
            </a:extLst>
          </p:cNvPr>
          <p:cNvSpPr>
            <a:spLocks noGrp="1"/>
          </p:cNvSpPr>
          <p:nvPr>
            <p:ph type="body" sz="half" idx="2"/>
          </p:nvPr>
        </p:nvSpPr>
        <p:spPr>
          <a:xfrm>
            <a:off x="363416" y="2057400"/>
            <a:ext cx="3206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1" name="Content Placeholder 2">
            <a:extLst>
              <a:ext uri="{FF2B5EF4-FFF2-40B4-BE49-F238E27FC236}">
                <a16:creationId xmlns:a16="http://schemas.microsoft.com/office/drawing/2014/main" id="{194C619D-34F6-4A29-857A-D76007218728}"/>
              </a:ext>
            </a:extLst>
          </p:cNvPr>
          <p:cNvSpPr>
            <a:spLocks noGrp="1"/>
          </p:cNvSpPr>
          <p:nvPr>
            <p:ph idx="1"/>
          </p:nvPr>
        </p:nvSpPr>
        <p:spPr>
          <a:xfrm>
            <a:off x="3888084" y="246187"/>
            <a:ext cx="7467304" cy="561486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5175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p:nvPr>
        </p:nvSpPr>
        <p:spPr>
          <a:xfrm>
            <a:off x="363416" y="246186"/>
            <a:ext cx="11465168" cy="1037492"/>
          </a:xfrm>
        </p:spPr>
        <p:txBody>
          <a:bodyPr lIns="0" tIns="0" rIns="0" bIns="0" anchor="b">
            <a:noAutofit/>
          </a:bodyPr>
          <a:lstStyle>
            <a:lvl1pPr>
              <a:defRPr sz="3200" b="1" cap="all" baseline="0"/>
            </a:lvl1pPr>
          </a:lstStyle>
          <a:p>
            <a:r>
              <a:rPr lang="en-US"/>
              <a:t>Click to edit Master title style</a:t>
            </a:r>
            <a:endParaRPr lang="en-IN" dirty="0"/>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3" name="Oval 12">
            <a:extLst>
              <a:ext uri="{FF2B5EF4-FFF2-40B4-BE49-F238E27FC236}">
                <a16:creationId xmlns:a16="http://schemas.microsoft.com/office/drawing/2014/main" id="{82D9D565-739D-4898-97BD-79EB8C7F91EC}"/>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Oval 13">
            <a:extLst>
              <a:ext uri="{FF2B5EF4-FFF2-40B4-BE49-F238E27FC236}">
                <a16:creationId xmlns:a16="http://schemas.microsoft.com/office/drawing/2014/main" id="{620FADA3-E777-489C-976D-0B0C4FD31310}"/>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436514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grpSp>
        <p:nvGrpSpPr>
          <p:cNvPr id="4" name="Group 3">
            <a:extLst>
              <a:ext uri="{FF2B5EF4-FFF2-40B4-BE49-F238E27FC236}">
                <a16:creationId xmlns:a16="http://schemas.microsoft.com/office/drawing/2014/main" id="{8DCE8039-0D05-4A75-878A-907B8D44B9E7}"/>
              </a:ext>
            </a:extLst>
          </p:cNvPr>
          <p:cNvGrpSpPr/>
          <p:nvPr userDrawn="1"/>
        </p:nvGrpSpPr>
        <p:grpSpPr>
          <a:xfrm>
            <a:off x="363416" y="421045"/>
            <a:ext cx="748798" cy="134113"/>
            <a:chOff x="4827813" y="2534636"/>
            <a:chExt cx="996651" cy="178504"/>
          </a:xfrm>
        </p:grpSpPr>
        <p:sp>
          <p:nvSpPr>
            <p:cNvPr id="5" name="Oval 4">
              <a:extLst>
                <a:ext uri="{FF2B5EF4-FFF2-40B4-BE49-F238E27FC236}">
                  <a16:creationId xmlns:a16="http://schemas.microsoft.com/office/drawing/2014/main" id="{C1402252-45E8-45B3-BA5E-DFA33A4547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1300C883-1ACE-4AF3-9875-792A769588D5}"/>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Oval 6">
              <a:extLst>
                <a:ext uri="{FF2B5EF4-FFF2-40B4-BE49-F238E27FC236}">
                  <a16:creationId xmlns:a16="http://schemas.microsoft.com/office/drawing/2014/main" id="{E75483D7-E612-43D2-9B0E-C69356C160DA}"/>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8" name="Oval 7">
              <a:extLst>
                <a:ext uri="{FF2B5EF4-FFF2-40B4-BE49-F238E27FC236}">
                  <a16:creationId xmlns:a16="http://schemas.microsoft.com/office/drawing/2014/main" id="{F279C5F2-4C7F-4470-A44F-E8AD69AC9FA0}"/>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Tree>
    <p:extLst>
      <p:ext uri="{BB962C8B-B14F-4D97-AF65-F5344CB8AC3E}">
        <p14:creationId xmlns:p14="http://schemas.microsoft.com/office/powerpoint/2010/main" val="3875061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Larg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6441-0F1F-453B-BACF-543CEDE2AE72}"/>
              </a:ext>
            </a:extLst>
          </p:cNvPr>
          <p:cNvSpPr>
            <a:spLocks noGrp="1"/>
          </p:cNvSpPr>
          <p:nvPr>
            <p:ph type="title"/>
          </p:nvPr>
        </p:nvSpPr>
        <p:spPr>
          <a:xfrm>
            <a:off x="1393666" y="555158"/>
            <a:ext cx="5445369" cy="1114784"/>
          </a:xfrm>
        </p:spPr>
        <p:txBody>
          <a:bodyPr lIns="0" tIns="0" rIns="0" bIns="0" anchor="b">
            <a:noAutofit/>
          </a:bodyPr>
          <a:lstStyle>
            <a:lvl1pPr>
              <a:defRPr sz="3200" b="1" cap="all" baseline="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1EC9302-80D9-4A88-8591-DE2D4BA1F91A}"/>
              </a:ext>
            </a:extLst>
          </p:cNvPr>
          <p:cNvSpPr>
            <a:spLocks noGrp="1"/>
          </p:cNvSpPr>
          <p:nvPr>
            <p:ph idx="1"/>
          </p:nvPr>
        </p:nvSpPr>
        <p:spPr>
          <a:xfrm>
            <a:off x="1393666" y="2227988"/>
            <a:ext cx="5445370" cy="3454523"/>
          </a:xfrm>
        </p:spPr>
        <p:txBody>
          <a:bodyPr lIns="0" tIns="0" rIns="0" bIns="0">
            <a:noAutofit/>
          </a:bodyPr>
          <a:lstStyle>
            <a:lvl1pPr>
              <a:lnSpc>
                <a:spcPct val="100000"/>
              </a:lnSpc>
              <a:buClr>
                <a:schemeClr val="accent1"/>
              </a:buClr>
              <a:defRPr sz="1800"/>
            </a:lvl1pPr>
            <a:lvl2pPr>
              <a:lnSpc>
                <a:spcPct val="100000"/>
              </a:lnSpc>
              <a:buClr>
                <a:schemeClr val="accent1"/>
              </a:buClr>
              <a:defRPr sz="1600"/>
            </a:lvl2pPr>
            <a:lvl3pPr>
              <a:lnSpc>
                <a:spcPct val="100000"/>
              </a:lnSpc>
              <a:buClr>
                <a:schemeClr val="accent1"/>
              </a:buClr>
              <a:defRPr sz="1400"/>
            </a:lvl3pPr>
            <a:lvl4pPr>
              <a:lnSpc>
                <a:spcPct val="100000"/>
              </a:lnSpc>
              <a:buClr>
                <a:schemeClr val="accent1"/>
              </a:buClr>
              <a:defRPr sz="1200"/>
            </a:lvl4pPr>
            <a:lvl5pPr>
              <a:lnSpc>
                <a:spcPct val="100000"/>
              </a:lnSpc>
              <a:buClr>
                <a:schemeClr val="accent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sp>
        <p:nvSpPr>
          <p:cNvPr id="8" name="Content Placeholder 16">
            <a:extLst>
              <a:ext uri="{FF2B5EF4-FFF2-40B4-BE49-F238E27FC236}">
                <a16:creationId xmlns:a16="http://schemas.microsoft.com/office/drawing/2014/main" id="{6AEAE6ED-58FA-4039-939A-E4032520CB3C}"/>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company name</a:t>
            </a:r>
          </a:p>
        </p:txBody>
      </p:sp>
      <p:grpSp>
        <p:nvGrpSpPr>
          <p:cNvPr id="12" name="Group 11">
            <a:extLst>
              <a:ext uri="{FF2B5EF4-FFF2-40B4-BE49-F238E27FC236}">
                <a16:creationId xmlns:a16="http://schemas.microsoft.com/office/drawing/2014/main" id="{4CF1D2ED-7B25-4251-BF07-47FBAA534810}"/>
              </a:ext>
            </a:extLst>
          </p:cNvPr>
          <p:cNvGrpSpPr/>
          <p:nvPr userDrawn="1"/>
        </p:nvGrpSpPr>
        <p:grpSpPr>
          <a:xfrm>
            <a:off x="454093" y="555158"/>
            <a:ext cx="748798" cy="134113"/>
            <a:chOff x="4827813" y="2534636"/>
            <a:chExt cx="996651" cy="178504"/>
          </a:xfrm>
        </p:grpSpPr>
        <p:sp>
          <p:nvSpPr>
            <p:cNvPr id="13" name="Oval 12">
              <a:extLst>
                <a:ext uri="{FF2B5EF4-FFF2-40B4-BE49-F238E27FC236}">
                  <a16:creationId xmlns:a16="http://schemas.microsoft.com/office/drawing/2014/main"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Oval 13">
              <a:extLst>
                <a:ext uri="{FF2B5EF4-FFF2-40B4-BE49-F238E27FC236}">
                  <a16:creationId xmlns:a16="http://schemas.microsoft.com/office/drawing/2014/main"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Oval 14">
              <a:extLst>
                <a:ext uri="{FF2B5EF4-FFF2-40B4-BE49-F238E27FC236}">
                  <a16:creationId xmlns:a16="http://schemas.microsoft.com/office/drawing/2014/main"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16" name="Oval 15">
              <a:extLst>
                <a:ext uri="{FF2B5EF4-FFF2-40B4-BE49-F238E27FC236}">
                  <a16:creationId xmlns:a16="http://schemas.microsoft.com/office/drawing/2014/main"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7" name="Oval 16">
            <a:extLst>
              <a:ext uri="{FF2B5EF4-FFF2-40B4-BE49-F238E27FC236}">
                <a16:creationId xmlns:a16="http://schemas.microsoft.com/office/drawing/2014/main" id="{8725921A-0ED5-431E-899C-28A6920B5029}"/>
              </a:ext>
            </a:extLst>
          </p:cNvPr>
          <p:cNvSpPr/>
          <p:nvPr userDrawn="1"/>
        </p:nvSpPr>
        <p:spPr>
          <a:xfrm>
            <a:off x="10039330" y="896815"/>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Oval 17">
            <a:extLst>
              <a:ext uri="{FF2B5EF4-FFF2-40B4-BE49-F238E27FC236}">
                <a16:creationId xmlns:a16="http://schemas.microsoft.com/office/drawing/2014/main" id="{EE8B169A-8A2F-4425-A9A1-1B828428B434}"/>
              </a:ext>
            </a:extLst>
          </p:cNvPr>
          <p:cNvSpPr/>
          <p:nvPr userDrawn="1"/>
        </p:nvSpPr>
        <p:spPr>
          <a:xfrm>
            <a:off x="9720923" y="672411"/>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901847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Three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6441-0F1F-453B-BACF-543CEDE2AE72}"/>
              </a:ext>
            </a:extLst>
          </p:cNvPr>
          <p:cNvSpPr>
            <a:spLocks noGrp="1"/>
          </p:cNvSpPr>
          <p:nvPr>
            <p:ph type="title"/>
          </p:nvPr>
        </p:nvSpPr>
        <p:spPr>
          <a:xfrm>
            <a:off x="363416" y="1046163"/>
            <a:ext cx="5445369" cy="1114784"/>
          </a:xfrm>
        </p:spPr>
        <p:txBody>
          <a:bodyPr lIns="0" tIns="0" rIns="0" bIns="0" anchor="b">
            <a:noAutofit/>
          </a:bodyPr>
          <a:lstStyle>
            <a:lvl1pPr>
              <a:defRPr sz="3200" b="1" cap="all" baseline="0"/>
            </a:lvl1pPr>
          </a:lstStyle>
          <a:p>
            <a:r>
              <a:rPr lang="en-US"/>
              <a:t>Click to edit Master title style</a:t>
            </a:r>
            <a:endParaRPr lang="en-IN" dirty="0"/>
          </a:p>
        </p:txBody>
      </p:sp>
      <p:sp>
        <p:nvSpPr>
          <p:cNvPr id="3" name="Content Placeholder 2">
            <a:extLst>
              <a:ext uri="{FF2B5EF4-FFF2-40B4-BE49-F238E27FC236}">
                <a16:creationId xmlns:a16="http://schemas.microsoft.com/office/drawing/2014/main" id="{61EC9302-80D9-4A88-8591-DE2D4BA1F91A}"/>
              </a:ext>
            </a:extLst>
          </p:cNvPr>
          <p:cNvSpPr>
            <a:spLocks noGrp="1"/>
          </p:cNvSpPr>
          <p:nvPr>
            <p:ph idx="1"/>
          </p:nvPr>
        </p:nvSpPr>
        <p:spPr>
          <a:xfrm>
            <a:off x="282359" y="2357314"/>
            <a:ext cx="5445370" cy="3454523"/>
          </a:xfrm>
        </p:spPr>
        <p:txBody>
          <a:bodyPr lIns="0" tIns="0" rIns="0" bIns="0">
            <a:noAutofit/>
          </a:bodyPr>
          <a:lstStyle>
            <a:lvl1pPr>
              <a:lnSpc>
                <a:spcPct val="100000"/>
              </a:lnSpc>
              <a:defRPr sz="1800"/>
            </a:lvl1pPr>
            <a:lvl2pPr>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sp>
        <p:nvSpPr>
          <p:cNvPr id="8" name="Content Placeholder 16">
            <a:extLst>
              <a:ext uri="{FF2B5EF4-FFF2-40B4-BE49-F238E27FC236}">
                <a16:creationId xmlns:a16="http://schemas.microsoft.com/office/drawing/2014/main" id="{6AEAE6ED-58FA-4039-939A-E4032520CB3C}"/>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company name</a:t>
            </a:r>
          </a:p>
        </p:txBody>
      </p:sp>
      <p:sp>
        <p:nvSpPr>
          <p:cNvPr id="10" name="Picture Placeholder 9">
            <a:extLst>
              <a:ext uri="{FF2B5EF4-FFF2-40B4-BE49-F238E27FC236}">
                <a16:creationId xmlns:a16="http://schemas.microsoft.com/office/drawing/2014/main" id="{4502AABE-45EB-48A5-AD25-47BD8B79DF61}"/>
              </a:ext>
            </a:extLst>
          </p:cNvPr>
          <p:cNvSpPr>
            <a:spLocks noGrp="1"/>
          </p:cNvSpPr>
          <p:nvPr>
            <p:ph type="pic" sz="quarter" idx="15"/>
          </p:nvPr>
        </p:nvSpPr>
        <p:spPr>
          <a:xfrm>
            <a:off x="5919755" y="1"/>
            <a:ext cx="3430408" cy="4091942"/>
          </a:xfrm>
          <a:solidFill>
            <a:schemeClr val="bg1">
              <a:lumMod val="85000"/>
            </a:schemeClr>
          </a:solidFill>
        </p:spPr>
        <p:txBody>
          <a:bodyPr anchor="ctr"/>
          <a:lstStyle>
            <a:lvl1pPr marL="0" indent="0" algn="ctr">
              <a:buNone/>
              <a:defRPr/>
            </a:lvl1pPr>
          </a:lstStyle>
          <a:p>
            <a:r>
              <a:rPr lang="en-US"/>
              <a:t>Click icon to add picture</a:t>
            </a:r>
            <a:endParaRPr lang="en-IN" dirty="0"/>
          </a:p>
        </p:txBody>
      </p:sp>
      <p:cxnSp>
        <p:nvCxnSpPr>
          <p:cNvPr id="11" name="Straight Connector 10">
            <a:extLst>
              <a:ext uri="{FF2B5EF4-FFF2-40B4-BE49-F238E27FC236}">
                <a16:creationId xmlns:a16="http://schemas.microsoft.com/office/drawing/2014/main" id="{8888A4FD-81F4-4588-9E6D-70E57577D8BF}"/>
              </a:ext>
            </a:extLst>
          </p:cNvPr>
          <p:cNvCxnSpPr>
            <a:cxnSpLocks/>
          </p:cNvCxnSpPr>
          <p:nvPr userDrawn="1"/>
        </p:nvCxnSpPr>
        <p:spPr>
          <a:xfrm>
            <a:off x="-24055" y="2286312"/>
            <a:ext cx="279496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CF1D2ED-7B25-4251-BF07-47FBAA534810}"/>
              </a:ext>
            </a:extLst>
          </p:cNvPr>
          <p:cNvGrpSpPr/>
          <p:nvPr userDrawn="1"/>
        </p:nvGrpSpPr>
        <p:grpSpPr>
          <a:xfrm>
            <a:off x="363416" y="421045"/>
            <a:ext cx="748798" cy="134113"/>
            <a:chOff x="4827813" y="2534636"/>
            <a:chExt cx="996651" cy="178504"/>
          </a:xfrm>
        </p:grpSpPr>
        <p:sp>
          <p:nvSpPr>
            <p:cNvPr id="13" name="Oval 12">
              <a:extLst>
                <a:ext uri="{FF2B5EF4-FFF2-40B4-BE49-F238E27FC236}">
                  <a16:creationId xmlns:a16="http://schemas.microsoft.com/office/drawing/2014/main"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Oval 13">
              <a:extLst>
                <a:ext uri="{FF2B5EF4-FFF2-40B4-BE49-F238E27FC236}">
                  <a16:creationId xmlns:a16="http://schemas.microsoft.com/office/drawing/2014/main"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Oval 14">
              <a:extLst>
                <a:ext uri="{FF2B5EF4-FFF2-40B4-BE49-F238E27FC236}">
                  <a16:creationId xmlns:a16="http://schemas.microsoft.com/office/drawing/2014/main"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16" name="Oval 15">
              <a:extLst>
                <a:ext uri="{FF2B5EF4-FFF2-40B4-BE49-F238E27FC236}">
                  <a16:creationId xmlns:a16="http://schemas.microsoft.com/office/drawing/2014/main"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7" name="Oval 16">
            <a:extLst>
              <a:ext uri="{FF2B5EF4-FFF2-40B4-BE49-F238E27FC236}">
                <a16:creationId xmlns:a16="http://schemas.microsoft.com/office/drawing/2014/main" id="{8725921A-0ED5-431E-899C-28A6920B5029}"/>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0" name="Straight Connector 19">
            <a:extLst>
              <a:ext uri="{FF2B5EF4-FFF2-40B4-BE49-F238E27FC236}">
                <a16:creationId xmlns:a16="http://schemas.microsoft.com/office/drawing/2014/main" id="{43B45974-F6C7-40D3-9399-E05FA19C565E}"/>
              </a:ext>
            </a:extLst>
          </p:cNvPr>
          <p:cNvCxnSpPr>
            <a:cxnSpLocks/>
          </p:cNvCxnSpPr>
          <p:nvPr userDrawn="1"/>
        </p:nvCxnSpPr>
        <p:spPr>
          <a:xfrm>
            <a:off x="2890982" y="2286312"/>
            <a:ext cx="100676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Picture Placeholder 9">
            <a:extLst>
              <a:ext uri="{FF2B5EF4-FFF2-40B4-BE49-F238E27FC236}">
                <a16:creationId xmlns:a16="http://schemas.microsoft.com/office/drawing/2014/main" id="{63A2A33D-4D91-454D-A35B-6DA97069EC3F}"/>
              </a:ext>
            </a:extLst>
          </p:cNvPr>
          <p:cNvSpPr>
            <a:spLocks noGrp="1"/>
          </p:cNvSpPr>
          <p:nvPr>
            <p:ph type="pic" sz="quarter" idx="16"/>
          </p:nvPr>
        </p:nvSpPr>
        <p:spPr>
          <a:xfrm>
            <a:off x="9542186" y="555157"/>
            <a:ext cx="2649814" cy="4298197"/>
          </a:xfrm>
          <a:solidFill>
            <a:schemeClr val="bg1">
              <a:lumMod val="85000"/>
            </a:schemeClr>
          </a:solidFill>
        </p:spPr>
        <p:txBody>
          <a:bodyPr anchor="ctr"/>
          <a:lstStyle>
            <a:lvl1pPr marL="0" indent="0" algn="ctr">
              <a:buNone/>
              <a:defRPr/>
            </a:lvl1pPr>
          </a:lstStyle>
          <a:p>
            <a:r>
              <a:rPr lang="en-US"/>
              <a:t>Click icon to add picture</a:t>
            </a:r>
            <a:endParaRPr lang="en-IN" dirty="0"/>
          </a:p>
        </p:txBody>
      </p:sp>
      <p:sp>
        <p:nvSpPr>
          <p:cNvPr id="21" name="Picture Placeholder 9">
            <a:extLst>
              <a:ext uri="{FF2B5EF4-FFF2-40B4-BE49-F238E27FC236}">
                <a16:creationId xmlns:a16="http://schemas.microsoft.com/office/drawing/2014/main" id="{7EC67FB7-777C-473E-95B8-585AA8E66406}"/>
              </a:ext>
            </a:extLst>
          </p:cNvPr>
          <p:cNvSpPr>
            <a:spLocks noGrp="1"/>
          </p:cNvSpPr>
          <p:nvPr>
            <p:ph type="pic" sz="quarter" idx="17"/>
          </p:nvPr>
        </p:nvSpPr>
        <p:spPr>
          <a:xfrm>
            <a:off x="5919754" y="4289110"/>
            <a:ext cx="3430407" cy="1672075"/>
          </a:xfrm>
          <a:solidFill>
            <a:schemeClr val="bg1">
              <a:lumMod val="85000"/>
            </a:schemeClr>
          </a:solidFill>
        </p:spPr>
        <p:txBody>
          <a:bodyPr anchor="ctr"/>
          <a:lstStyle>
            <a:lvl1pPr marL="0" indent="0" algn="ctr">
              <a:buNone/>
              <a:defRPr/>
            </a:lvl1pPr>
          </a:lstStyle>
          <a:p>
            <a:r>
              <a:rPr lang="en-US"/>
              <a:t>Click icon to add picture</a:t>
            </a:r>
            <a:endParaRPr lang="en-IN" dirty="0"/>
          </a:p>
        </p:txBody>
      </p:sp>
    </p:spTree>
    <p:extLst>
      <p:ext uri="{BB962C8B-B14F-4D97-AF65-F5344CB8AC3E}">
        <p14:creationId xmlns:p14="http://schemas.microsoft.com/office/powerpoint/2010/main" val="23405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f Image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831850" y="3794663"/>
            <a:ext cx="10515600" cy="823232"/>
          </a:xfrm>
        </p:spPr>
        <p:txBody>
          <a:bodyPr vert="horz" lIns="91440" tIns="45720" rIns="91440" bIns="45720" rtlCol="0" anchor="b">
            <a:noAutofit/>
          </a:bodyPr>
          <a:lstStyle>
            <a:lvl1pPr algn="ctr">
              <a:defRPr lang="en-IN" sz="3600" b="1" cap="all" baseline="0"/>
            </a:lvl1pPr>
          </a:lstStyle>
          <a:p>
            <a:pPr lvl="0"/>
            <a:r>
              <a:rPr lang="en-US" dirty="0"/>
              <a:t>TITLE HERE</a:t>
            </a:r>
            <a:endParaRPr lang="en-IN" dirty="0"/>
          </a:p>
        </p:txBody>
      </p:sp>
      <p:sp>
        <p:nvSpPr>
          <p:cNvPr id="3" name="Text Placeholder 2">
            <a:extLst>
              <a:ext uri="{FF2B5EF4-FFF2-40B4-BE49-F238E27FC236}">
                <a16:creationId xmlns:a16="http://schemas.microsoft.com/office/drawing/2014/main" id="{6E8BFC94-FFEC-4290-AC27-760323F21BA3}"/>
              </a:ext>
            </a:extLst>
          </p:cNvPr>
          <p:cNvSpPr>
            <a:spLocks noGrp="1"/>
          </p:cNvSpPr>
          <p:nvPr>
            <p:ph type="body" idx="1"/>
          </p:nvPr>
        </p:nvSpPr>
        <p:spPr>
          <a:xfrm>
            <a:off x="831850" y="4839691"/>
            <a:ext cx="10515600" cy="1305379"/>
          </a:xfrm>
        </p:spPr>
        <p:txBody>
          <a:bodyPr vert="horz" lIns="91440" tIns="45720" rIns="91440" bIns="45720" rtlCol="0">
            <a:noAutofit/>
          </a:bodyPr>
          <a:lstStyle>
            <a:lvl1pPr marL="0" indent="0" algn="ctr">
              <a:lnSpc>
                <a:spcPct val="100000"/>
              </a:lnSpc>
              <a:buNone/>
              <a:defRPr lang="en-US" sz="1800" b="0" cap="none" baseline="0" dirty="0" smtClean="0"/>
            </a:lvl1pPr>
          </a:lstStyle>
          <a:p>
            <a:pPr marL="228600" lvl="0" indent="-228600"/>
            <a:r>
              <a:rPr lang="en-US"/>
              <a:t>Click to edit Master text styles</a:t>
            </a:r>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5351690" y="3748188"/>
            <a:ext cx="1488621"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id="{B34A1799-63F2-4B23-A188-7BAB23FB821F}"/>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company name</a:t>
            </a:r>
          </a:p>
        </p:txBody>
      </p:sp>
      <p:grpSp>
        <p:nvGrpSpPr>
          <p:cNvPr id="18" name="Group 17">
            <a:extLst>
              <a:ext uri="{FF2B5EF4-FFF2-40B4-BE49-F238E27FC236}">
                <a16:creationId xmlns:a16="http://schemas.microsoft.com/office/drawing/2014/main" id="{65844635-8274-49B1-BBEC-354A0872E526}"/>
              </a:ext>
            </a:extLst>
          </p:cNvPr>
          <p:cNvGrpSpPr/>
          <p:nvPr userDrawn="1"/>
        </p:nvGrpSpPr>
        <p:grpSpPr>
          <a:xfrm>
            <a:off x="549237" y="419843"/>
            <a:ext cx="748798" cy="134113"/>
            <a:chOff x="4827813" y="2534636"/>
            <a:chExt cx="996651" cy="178504"/>
          </a:xfrm>
        </p:grpSpPr>
        <p:sp>
          <p:nvSpPr>
            <p:cNvPr id="19" name="Oval 18">
              <a:extLst>
                <a:ext uri="{FF2B5EF4-FFF2-40B4-BE49-F238E27FC236}">
                  <a16:creationId xmlns:a16="http://schemas.microsoft.com/office/drawing/2014/main"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Oval 19">
              <a:extLst>
                <a:ext uri="{FF2B5EF4-FFF2-40B4-BE49-F238E27FC236}">
                  <a16:creationId xmlns:a16="http://schemas.microsoft.com/office/drawing/2014/main"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Oval 20">
              <a:extLst>
                <a:ext uri="{FF2B5EF4-FFF2-40B4-BE49-F238E27FC236}">
                  <a16:creationId xmlns:a16="http://schemas.microsoft.com/office/drawing/2014/main"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2" name="Oval 21">
              <a:extLst>
                <a:ext uri="{FF2B5EF4-FFF2-40B4-BE49-F238E27FC236}">
                  <a16:creationId xmlns:a16="http://schemas.microsoft.com/office/drawing/2014/main"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Tree>
    <p:extLst>
      <p:ext uri="{BB962C8B-B14F-4D97-AF65-F5344CB8AC3E}">
        <p14:creationId xmlns:p14="http://schemas.microsoft.com/office/powerpoint/2010/main" val="4278063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hasCustomPrompt="1"/>
          </p:nvPr>
        </p:nvSpPr>
        <p:spPr>
          <a:xfrm>
            <a:off x="363416" y="246186"/>
            <a:ext cx="3206261" cy="1037492"/>
          </a:xfrm>
        </p:spPr>
        <p:txBody>
          <a:bodyPr lIns="0" tIns="0" rIns="0" bIns="0" anchor="b">
            <a:noAutofit/>
          </a:bodyPr>
          <a:lstStyle>
            <a:lvl1pPr>
              <a:defRPr sz="3200" b="1" cap="all" baseline="0"/>
            </a:lvl1pPr>
          </a:lstStyle>
          <a:p>
            <a:r>
              <a:rPr lang="en-US" dirty="0"/>
              <a:t>Title here</a:t>
            </a:r>
            <a:endParaRPr lang="en-IN" dirty="0"/>
          </a:p>
        </p:txBody>
      </p:sp>
      <p:sp>
        <p:nvSpPr>
          <p:cNvPr id="3" name="Text Placeholder 2">
            <a:extLst>
              <a:ext uri="{FF2B5EF4-FFF2-40B4-BE49-F238E27FC236}">
                <a16:creationId xmlns:a16="http://schemas.microsoft.com/office/drawing/2014/main" id="{712D9B6D-CE43-4FB1-87C0-D3565E730242}"/>
              </a:ext>
            </a:extLst>
          </p:cNvPr>
          <p:cNvSpPr>
            <a:spLocks noGrp="1"/>
          </p:cNvSpPr>
          <p:nvPr>
            <p:ph type="body" idx="1"/>
          </p:nvPr>
        </p:nvSpPr>
        <p:spPr>
          <a:xfrm>
            <a:off x="4080986" y="2426274"/>
            <a:ext cx="3008434" cy="601087"/>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9D73CD-EB11-4ED6-80CF-B68320D57E91}"/>
              </a:ext>
            </a:extLst>
          </p:cNvPr>
          <p:cNvSpPr>
            <a:spLocks noGrp="1"/>
          </p:cNvSpPr>
          <p:nvPr>
            <p:ph sz="half" idx="2"/>
          </p:nvPr>
        </p:nvSpPr>
        <p:spPr>
          <a:xfrm>
            <a:off x="4080986" y="3097702"/>
            <a:ext cx="3008434"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sp>
        <p:nvSpPr>
          <p:cNvPr id="11" name="Content Placeholder 16">
            <a:extLst>
              <a:ext uri="{FF2B5EF4-FFF2-40B4-BE49-F238E27FC236}">
                <a16:creationId xmlns:a16="http://schemas.microsoft.com/office/drawing/2014/main" id="{57889B18-CC7E-47A7-B83B-45D7871D298A}"/>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company name</a:t>
            </a:r>
          </a:p>
        </p:txBody>
      </p:sp>
      <p:grpSp>
        <p:nvGrpSpPr>
          <p:cNvPr id="6" name="Group 5">
            <a:extLst>
              <a:ext uri="{FF2B5EF4-FFF2-40B4-BE49-F238E27FC236}">
                <a16:creationId xmlns:a16="http://schemas.microsoft.com/office/drawing/2014/main" id="{A6A27954-3A0E-430B-AD48-05A3F3278D70}"/>
              </a:ext>
            </a:extLst>
          </p:cNvPr>
          <p:cNvGrpSpPr/>
          <p:nvPr userDrawn="1"/>
        </p:nvGrpSpPr>
        <p:grpSpPr>
          <a:xfrm>
            <a:off x="-1069" y="1903205"/>
            <a:ext cx="2728166" cy="249237"/>
            <a:chOff x="-24055" y="1452565"/>
            <a:chExt cx="2374534" cy="0"/>
          </a:xfrm>
        </p:grpSpPr>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727099" y="480157"/>
            <a:ext cx="0" cy="5768619"/>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A09F60F9-61AE-4464-B369-1CF86DB708DA}"/>
              </a:ext>
            </a:extLst>
          </p:cNvPr>
          <p:cNvSpPr>
            <a:spLocks noGrp="1"/>
          </p:cNvSpPr>
          <p:nvPr>
            <p:ph type="body" idx="15"/>
          </p:nvPr>
        </p:nvSpPr>
        <p:spPr>
          <a:xfrm>
            <a:off x="7870582" y="2426274"/>
            <a:ext cx="3008434" cy="601087"/>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3">
            <a:extLst>
              <a:ext uri="{FF2B5EF4-FFF2-40B4-BE49-F238E27FC236}">
                <a16:creationId xmlns:a16="http://schemas.microsoft.com/office/drawing/2014/main" id="{124CEF01-2C7C-4568-8A45-5F5A058ECFC1}"/>
              </a:ext>
            </a:extLst>
          </p:cNvPr>
          <p:cNvSpPr>
            <a:spLocks noGrp="1"/>
          </p:cNvSpPr>
          <p:nvPr>
            <p:ph sz="half" idx="16"/>
          </p:nvPr>
        </p:nvSpPr>
        <p:spPr>
          <a:xfrm>
            <a:off x="7870582" y="3097702"/>
            <a:ext cx="3008434"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3" name="Picture Placeholder 8">
            <a:extLst>
              <a:ext uri="{FF2B5EF4-FFF2-40B4-BE49-F238E27FC236}">
                <a16:creationId xmlns:a16="http://schemas.microsoft.com/office/drawing/2014/main" id="{BAF86618-E012-4E70-91E3-A72E71C63E64}"/>
              </a:ext>
            </a:extLst>
          </p:cNvPr>
          <p:cNvSpPr>
            <a:spLocks noGrp="1"/>
          </p:cNvSpPr>
          <p:nvPr>
            <p:ph type="pic" sz="quarter" idx="18" hasCustomPrompt="1"/>
          </p:nvPr>
        </p:nvSpPr>
        <p:spPr>
          <a:xfrm>
            <a:off x="4080986" y="1676296"/>
            <a:ext cx="587932" cy="587932"/>
          </a:xfrm>
          <a:noFill/>
        </p:spPr>
        <p:txBody>
          <a:bodyPr anchor="ctr">
            <a:noAutofit/>
          </a:bodyPr>
          <a:lstStyle>
            <a:lvl1pPr marL="0" indent="0" algn="ctr">
              <a:buNone/>
              <a:defRPr sz="1400">
                <a:solidFill>
                  <a:schemeClr val="tx1"/>
                </a:solidFill>
              </a:defRPr>
            </a:lvl1pPr>
          </a:lstStyle>
          <a:p>
            <a:r>
              <a:rPr lang="en-US" dirty="0"/>
              <a:t>Icon Here</a:t>
            </a:r>
            <a:endParaRPr lang="en-IN" dirty="0"/>
          </a:p>
        </p:txBody>
      </p:sp>
      <p:sp>
        <p:nvSpPr>
          <p:cNvPr id="24" name="Picture Placeholder 8">
            <a:extLst>
              <a:ext uri="{FF2B5EF4-FFF2-40B4-BE49-F238E27FC236}">
                <a16:creationId xmlns:a16="http://schemas.microsoft.com/office/drawing/2014/main" id="{4FF378B9-734E-4C43-836C-CB80566DDB15}"/>
              </a:ext>
            </a:extLst>
          </p:cNvPr>
          <p:cNvSpPr>
            <a:spLocks noGrp="1"/>
          </p:cNvSpPr>
          <p:nvPr>
            <p:ph type="pic" sz="quarter" idx="19" hasCustomPrompt="1"/>
          </p:nvPr>
        </p:nvSpPr>
        <p:spPr>
          <a:xfrm>
            <a:off x="7868008" y="1676296"/>
            <a:ext cx="587932" cy="587932"/>
          </a:xfrm>
          <a:noFill/>
        </p:spPr>
        <p:txBody>
          <a:bodyPr anchor="ctr">
            <a:noAutofit/>
          </a:bodyPr>
          <a:lstStyle>
            <a:lvl1pPr marL="0" indent="0" algn="ctr">
              <a:buNone/>
              <a:defRPr sz="1400">
                <a:solidFill>
                  <a:schemeClr val="tx1"/>
                </a:solidFill>
              </a:defRPr>
            </a:lvl1pPr>
          </a:lstStyle>
          <a:p>
            <a:r>
              <a:rPr lang="en-US" dirty="0"/>
              <a:t>Icon Here</a:t>
            </a:r>
            <a:endParaRPr lang="en-IN" dirty="0"/>
          </a:p>
        </p:txBody>
      </p:sp>
      <p:sp>
        <p:nvSpPr>
          <p:cNvPr id="29" name="Text Placeholder 2">
            <a:extLst>
              <a:ext uri="{FF2B5EF4-FFF2-40B4-BE49-F238E27FC236}">
                <a16:creationId xmlns:a16="http://schemas.microsoft.com/office/drawing/2014/main" id="{76F2CCF2-293A-49CA-B2A9-134BB5DEF98E}"/>
              </a:ext>
            </a:extLst>
          </p:cNvPr>
          <p:cNvSpPr>
            <a:spLocks noGrp="1"/>
          </p:cNvSpPr>
          <p:nvPr>
            <p:ph type="body" idx="20"/>
          </p:nvPr>
        </p:nvSpPr>
        <p:spPr>
          <a:xfrm>
            <a:off x="4080985" y="480157"/>
            <a:ext cx="6944563" cy="823912"/>
          </a:xfrm>
        </p:spPr>
        <p:txBody>
          <a:bodyPr lIns="0" tIns="0" rIns="0" bIns="0" anchor="ctr">
            <a:no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grpSp>
        <p:nvGrpSpPr>
          <p:cNvPr id="27" name="Group 26">
            <a:extLst>
              <a:ext uri="{FF2B5EF4-FFF2-40B4-BE49-F238E27FC236}">
                <a16:creationId xmlns:a16="http://schemas.microsoft.com/office/drawing/2014/main" id="{6D35CCD2-B73F-944C-B572-7FBFC7DE22E4}"/>
              </a:ext>
            </a:extLst>
          </p:cNvPr>
          <p:cNvGrpSpPr/>
          <p:nvPr userDrawn="1"/>
        </p:nvGrpSpPr>
        <p:grpSpPr>
          <a:xfrm>
            <a:off x="363416" y="421045"/>
            <a:ext cx="748798" cy="134113"/>
            <a:chOff x="4827813" y="2534636"/>
            <a:chExt cx="996651" cy="178504"/>
          </a:xfrm>
        </p:grpSpPr>
        <p:sp>
          <p:nvSpPr>
            <p:cNvPr id="28" name="Oval 27">
              <a:extLst>
                <a:ext uri="{FF2B5EF4-FFF2-40B4-BE49-F238E27FC236}">
                  <a16:creationId xmlns:a16="http://schemas.microsoft.com/office/drawing/2014/main" id="{9D8F78D8-558F-3540-A5F4-B1AD8942B341}"/>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5" name="Oval 34">
              <a:extLst>
                <a:ext uri="{FF2B5EF4-FFF2-40B4-BE49-F238E27FC236}">
                  <a16:creationId xmlns:a16="http://schemas.microsoft.com/office/drawing/2014/main" id="{3F8F621A-F298-2B48-B7E0-8D9BEE8AA763}"/>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Oval 35">
              <a:extLst>
                <a:ext uri="{FF2B5EF4-FFF2-40B4-BE49-F238E27FC236}">
                  <a16:creationId xmlns:a16="http://schemas.microsoft.com/office/drawing/2014/main" id="{C17A3A3B-82AE-0A46-AE32-9B111F975BDB}"/>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37" name="Oval 36">
              <a:extLst>
                <a:ext uri="{FF2B5EF4-FFF2-40B4-BE49-F238E27FC236}">
                  <a16:creationId xmlns:a16="http://schemas.microsoft.com/office/drawing/2014/main" id="{DF206CE3-6B94-C340-8BA3-A2A4E407E499}"/>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Tree>
    <p:extLst>
      <p:ext uri="{BB962C8B-B14F-4D97-AF65-F5344CB8AC3E}">
        <p14:creationId xmlns:p14="http://schemas.microsoft.com/office/powerpoint/2010/main" val="3219051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 Vertical Purpl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7389277-B3D3-4AEE-8BE0-0559A7396981}"/>
              </a:ext>
            </a:extLst>
          </p:cNvPr>
          <p:cNvSpPr>
            <a:spLocks noGrp="1"/>
          </p:cNvSpPr>
          <p:nvPr>
            <p:ph type="pic" sz="quarter" idx="13"/>
          </p:nvPr>
        </p:nvSpPr>
        <p:spPr>
          <a:xfrm>
            <a:off x="5316488" y="0"/>
            <a:ext cx="6875511" cy="6858000"/>
          </a:xfrm>
          <a:solidFill>
            <a:schemeClr val="bg1">
              <a:lumMod val="85000"/>
            </a:schemeClr>
          </a:solidFill>
        </p:spPr>
        <p:txBody>
          <a:bodyPr anchor="ctr">
            <a:normAutofit/>
          </a:bodyPr>
          <a:lstStyle>
            <a:lvl1pPr marL="0" indent="0" algn="ctr">
              <a:buNone/>
              <a:defRPr sz="2000"/>
            </a:lvl1pPr>
          </a:lstStyle>
          <a:p>
            <a:r>
              <a:rPr lang="en-US"/>
              <a:t>Click icon to add picture</a:t>
            </a:r>
            <a:endParaRPr lang="en-IN" dirty="0"/>
          </a:p>
        </p:txBody>
      </p:sp>
      <p:sp>
        <p:nvSpPr>
          <p:cNvPr id="4" name="Rectangle 3">
            <a:extLst>
              <a:ext uri="{FF2B5EF4-FFF2-40B4-BE49-F238E27FC236}">
                <a16:creationId xmlns:a16="http://schemas.microsoft.com/office/drawing/2014/main" id="{9536DA47-61AF-4CF1-8DF3-3721934D13E3}"/>
              </a:ext>
            </a:extLst>
          </p:cNvPr>
          <p:cNvSpPr/>
          <p:nvPr userDrawn="1"/>
        </p:nvSpPr>
        <p:spPr>
          <a:xfrm>
            <a:off x="0" y="0"/>
            <a:ext cx="5316488"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id="{056FD760-FBDC-4410-A039-469F7931D3A3}"/>
              </a:ext>
            </a:extLst>
          </p:cNvPr>
          <p:cNvSpPr/>
          <p:nvPr userDrawn="1"/>
        </p:nvSpPr>
        <p:spPr>
          <a:xfrm>
            <a:off x="831850" y="1723292"/>
            <a:ext cx="5307246" cy="3745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384651" y="1087907"/>
            <a:ext cx="4468698" cy="1444275"/>
          </a:xfrm>
        </p:spPr>
        <p:txBody>
          <a:bodyPr vert="horz" lIns="91440" tIns="792000" rIns="91440" bIns="45720" rtlCol="0" anchor="t">
            <a:noAutofit/>
          </a:bodyPr>
          <a:lstStyle>
            <a:lvl1pPr algn="l">
              <a:defRPr lang="en-IN" sz="3600" b="1" cap="all" baseline="0">
                <a:solidFill>
                  <a:schemeClr val="bg1"/>
                </a:solidFill>
              </a:defRPr>
            </a:lvl1pPr>
          </a:lstStyle>
          <a:p>
            <a:pPr lvl="0"/>
            <a:r>
              <a:rPr lang="en-US" dirty="0"/>
              <a:t>TITLE HERE</a:t>
            </a:r>
            <a:endParaRPr lang="en-IN" dirty="0"/>
          </a:p>
        </p:txBody>
      </p:sp>
      <p:sp>
        <p:nvSpPr>
          <p:cNvPr id="3" name="Text Placeholder 2">
            <a:extLst>
              <a:ext uri="{FF2B5EF4-FFF2-40B4-BE49-F238E27FC236}">
                <a16:creationId xmlns:a16="http://schemas.microsoft.com/office/drawing/2014/main" id="{6E8BFC94-FFEC-4290-AC27-760323F21BA3}"/>
              </a:ext>
            </a:extLst>
          </p:cNvPr>
          <p:cNvSpPr>
            <a:spLocks noGrp="1"/>
          </p:cNvSpPr>
          <p:nvPr>
            <p:ph type="body" idx="1"/>
          </p:nvPr>
        </p:nvSpPr>
        <p:spPr>
          <a:xfrm>
            <a:off x="368711" y="2552611"/>
            <a:ext cx="4097778" cy="1992819"/>
          </a:xfrm>
        </p:spPr>
        <p:txBody>
          <a:bodyPr vert="horz" lIns="91440" tIns="45720" rIns="91440" bIns="45720" rtlCol="0">
            <a:noAutofit/>
          </a:bodyPr>
          <a:lstStyle>
            <a:lvl1pPr marL="0" indent="0" algn="l">
              <a:lnSpc>
                <a:spcPct val="100000"/>
              </a:lnSpc>
              <a:buNone/>
              <a:defRPr lang="en-US" sz="1800" b="0" cap="none" baseline="0" dirty="0" smtClean="0">
                <a:solidFill>
                  <a:schemeClr val="bg1"/>
                </a:solidFill>
              </a:defRPr>
            </a:lvl1pPr>
          </a:lstStyle>
          <a:p>
            <a:pPr marL="228600" lvl="0" indent="-228600"/>
            <a:r>
              <a:rPr lang="en-US"/>
              <a:t>Click to edit Master text styles</a:t>
            </a:r>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454991" y="1620451"/>
            <a:ext cx="148862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id="{B34A1799-63F2-4B23-A188-7BAB23FB821F}"/>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company name</a:t>
            </a:r>
          </a:p>
        </p:txBody>
      </p:sp>
      <p:grpSp>
        <p:nvGrpSpPr>
          <p:cNvPr id="13" name="Group 12">
            <a:extLst>
              <a:ext uri="{FF2B5EF4-FFF2-40B4-BE49-F238E27FC236}">
                <a16:creationId xmlns:a16="http://schemas.microsoft.com/office/drawing/2014/main" id="{C5F2EA84-5150-479B-86D5-F4BAE1263488}"/>
              </a:ext>
            </a:extLst>
          </p:cNvPr>
          <p:cNvGrpSpPr/>
          <p:nvPr userDrawn="1"/>
        </p:nvGrpSpPr>
        <p:grpSpPr>
          <a:xfrm flipH="1">
            <a:off x="1130928" y="4803540"/>
            <a:ext cx="3616779" cy="3522776"/>
            <a:chOff x="2555621" y="3917613"/>
            <a:chExt cx="3616779" cy="3522776"/>
          </a:xfrm>
        </p:grpSpPr>
        <p:sp>
          <p:nvSpPr>
            <p:cNvPr id="15" name="Oval 14">
              <a:extLst>
                <a:ext uri="{FF2B5EF4-FFF2-40B4-BE49-F238E27FC236}">
                  <a16:creationId xmlns:a16="http://schemas.microsoft.com/office/drawing/2014/main" id="{C0699C4B-8D8E-47E2-A0C5-D71C25ABAC72}"/>
                </a:ext>
              </a:extLst>
            </p:cNvPr>
            <p:cNvSpPr/>
            <p:nvPr userDrawn="1"/>
          </p:nvSpPr>
          <p:spPr>
            <a:xfrm>
              <a:off x="2874028" y="4142017"/>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Oval 15">
              <a:extLst>
                <a:ext uri="{FF2B5EF4-FFF2-40B4-BE49-F238E27FC236}">
                  <a16:creationId xmlns:a16="http://schemas.microsoft.com/office/drawing/2014/main" id="{2F607AB9-31A7-4B79-9AFE-0DFDB792E20C}"/>
                </a:ext>
              </a:extLst>
            </p:cNvPr>
            <p:cNvSpPr/>
            <p:nvPr userDrawn="1"/>
          </p:nvSpPr>
          <p:spPr>
            <a:xfrm>
              <a:off x="2555621" y="3917613"/>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Tree>
    <p:extLst>
      <p:ext uri="{BB962C8B-B14F-4D97-AF65-F5344CB8AC3E}">
        <p14:creationId xmlns:p14="http://schemas.microsoft.com/office/powerpoint/2010/main" val="194174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ABAC-B403-4354-A27F-4C38B08C1D3F}"/>
              </a:ext>
            </a:extLst>
          </p:cNvPr>
          <p:cNvSpPr>
            <a:spLocks noGrp="1"/>
          </p:cNvSpPr>
          <p:nvPr>
            <p:ph type="title" hasCustomPrompt="1"/>
          </p:nvPr>
        </p:nvSpPr>
        <p:spPr>
          <a:xfrm>
            <a:off x="4712885" y="2704121"/>
            <a:ext cx="6556248" cy="750278"/>
          </a:xfrm>
        </p:spPr>
        <p:txBody>
          <a:bodyPr/>
          <a:lstStyle>
            <a:lvl1pPr>
              <a:defRPr lang="en-US" sz="4800" b="1" kern="1200" cap="all" baseline="0" smtClean="0">
                <a:solidFill>
                  <a:schemeClr val="tx1"/>
                </a:solidFill>
                <a:latin typeface="+mn-lt"/>
                <a:ea typeface="+mn-ea"/>
                <a:cs typeface="+mn-cs"/>
              </a:defRPr>
            </a:lvl1pPr>
          </a:lstStyle>
          <a:p>
            <a:r>
              <a:rPr lang="en-US" dirty="0"/>
              <a:t>Thank You</a:t>
            </a:r>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endParaRPr lang="en-IN" dirty="0"/>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827813" y="3760408"/>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F0C7F772-E2DA-4B13-AC2E-28A0EE6D8465}"/>
              </a:ext>
            </a:extLst>
          </p:cNvPr>
          <p:cNvSpPr>
            <a:spLocks noGrp="1"/>
          </p:cNvSpPr>
          <p:nvPr>
            <p:ph type="pic" sz="quarter" idx="13"/>
          </p:nvPr>
        </p:nvSpPr>
        <p:spPr>
          <a:xfrm>
            <a:off x="0" y="1"/>
            <a:ext cx="4424363" cy="6858000"/>
          </a:xfrm>
          <a:solidFill>
            <a:schemeClr val="bg2"/>
          </a:solidFill>
        </p:spPr>
        <p:txBody>
          <a:bodyPr anchor="ctr"/>
          <a:lstStyle>
            <a:lvl1pPr marL="0" indent="0" algn="ctr">
              <a:buNone/>
              <a:defRPr/>
            </a:lvl1pPr>
          </a:lstStyle>
          <a:p>
            <a:r>
              <a:rPr lang="en-US"/>
              <a:t>Click icon to add picture</a:t>
            </a:r>
            <a:endParaRPr lang="en-IN" dirty="0"/>
          </a:p>
        </p:txBody>
      </p:sp>
      <p:sp>
        <p:nvSpPr>
          <p:cNvPr id="15" name="Oval 14">
            <a:extLst>
              <a:ext uri="{FF2B5EF4-FFF2-40B4-BE49-F238E27FC236}">
                <a16:creationId xmlns:a16="http://schemas.microsoft.com/office/drawing/2014/main" id="{47953C80-71A5-4AA2-AEAD-21948D1AA6DC}"/>
              </a:ext>
            </a:extLst>
          </p:cNvPr>
          <p:cNvSpPr/>
          <p:nvPr userDrawn="1"/>
        </p:nvSpPr>
        <p:spPr>
          <a:xfrm>
            <a:off x="8621485"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Oval 15">
            <a:extLst>
              <a:ext uri="{FF2B5EF4-FFF2-40B4-BE49-F238E27FC236}">
                <a16:creationId xmlns:a16="http://schemas.microsoft.com/office/drawing/2014/main" id="{9C4582D1-F710-4E2F-9868-CB89116D5932}"/>
              </a:ext>
            </a:extLst>
          </p:cNvPr>
          <p:cNvSpPr/>
          <p:nvPr userDrawn="1"/>
        </p:nvSpPr>
        <p:spPr>
          <a:xfrm>
            <a:off x="8303078" y="4184310"/>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3" name="Graphic 22" descr="Envelope">
            <a:extLst>
              <a:ext uri="{FF2B5EF4-FFF2-40B4-BE49-F238E27FC236}">
                <a16:creationId xmlns:a16="http://schemas.microsoft.com/office/drawing/2014/main" id="{3C32C7E5-809C-4E12-8962-1B868951E679}"/>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34803" y="4029040"/>
            <a:ext cx="469232" cy="469232"/>
          </a:xfrm>
          <a:prstGeom prst="rect">
            <a:avLst/>
          </a:prstGeom>
        </p:spPr>
      </p:pic>
      <p:sp>
        <p:nvSpPr>
          <p:cNvPr id="34" name="Subtitle 2">
            <a:extLst>
              <a:ext uri="{FF2B5EF4-FFF2-40B4-BE49-F238E27FC236}">
                <a16:creationId xmlns:a16="http://schemas.microsoft.com/office/drawing/2014/main" id="{31AD270F-1692-4526-B979-6B5945A20D90}"/>
              </a:ext>
            </a:extLst>
          </p:cNvPr>
          <p:cNvSpPr>
            <a:spLocks noGrp="1"/>
          </p:cNvSpPr>
          <p:nvPr>
            <p:ph type="subTitle" idx="1"/>
          </p:nvPr>
        </p:nvSpPr>
        <p:spPr>
          <a:xfrm>
            <a:off x="5406809" y="4126311"/>
            <a:ext cx="3640478" cy="433938"/>
          </a:xfrm>
        </p:spPr>
        <p:txBody>
          <a:bodyPr>
            <a:normAutofit/>
          </a:bodyPr>
          <a:lstStyle>
            <a:lvl1pPr marL="0" indent="0" algn="l">
              <a:buNone/>
              <a:defRPr sz="1800" b="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
        <p:nvSpPr>
          <p:cNvPr id="39" name="Content Placeholder 38">
            <a:extLst>
              <a:ext uri="{FF2B5EF4-FFF2-40B4-BE49-F238E27FC236}">
                <a16:creationId xmlns:a16="http://schemas.microsoft.com/office/drawing/2014/main" id="{382940E6-7963-411F-B35A-57121171A988}"/>
              </a:ext>
            </a:extLst>
          </p:cNvPr>
          <p:cNvSpPr>
            <a:spLocks noGrp="1"/>
          </p:cNvSpPr>
          <p:nvPr>
            <p:ph sz="quarter" idx="15"/>
          </p:nvPr>
        </p:nvSpPr>
        <p:spPr>
          <a:xfrm>
            <a:off x="5408614" y="4836222"/>
            <a:ext cx="3638674" cy="453938"/>
          </a:xfrm>
        </p:spPr>
        <p:txBody>
          <a:bodyPr vert="horz" lIns="91440" tIns="45720" rIns="91440" bIns="45720" rtlCol="0">
            <a:normAutofit/>
          </a:bodyPr>
          <a:lstStyle>
            <a:lvl1pPr marL="0" indent="0">
              <a:buNone/>
              <a:defRPr lang="en-US" sz="1800" b="0" cap="none" baseline="0" dirty="0" smtClean="0"/>
            </a:lvl1pPr>
            <a:lvl2pPr>
              <a:defRPr lang="en-US" sz="2000" dirty="0" smtClean="0"/>
            </a:lvl2pPr>
            <a:lvl3pPr>
              <a:defRPr lang="en-US" sz="1800" dirty="0" smtClean="0"/>
            </a:lvl3pPr>
            <a:lvl4pPr>
              <a:defRPr lang="en-US" sz="1600" dirty="0" smtClean="0"/>
            </a:lvl4pPr>
            <a:lvl5pPr>
              <a:defRPr lang="en-IN" sz="1600" dirty="0"/>
            </a:lvl5pPr>
          </a:lstStyle>
          <a:p>
            <a:pPr marL="228600" lvl="0" indent="-228600"/>
            <a:r>
              <a:rPr lang="en-US"/>
              <a:t>Click to edit Master text styles</a:t>
            </a:r>
          </a:p>
        </p:txBody>
      </p:sp>
      <p:grpSp>
        <p:nvGrpSpPr>
          <p:cNvPr id="20" name="Group 19">
            <a:extLst>
              <a:ext uri="{FF2B5EF4-FFF2-40B4-BE49-F238E27FC236}">
                <a16:creationId xmlns:a16="http://schemas.microsoft.com/office/drawing/2014/main" id="{1F8FC2D7-B114-3444-8684-995FC4D6D459}"/>
              </a:ext>
            </a:extLst>
          </p:cNvPr>
          <p:cNvGrpSpPr/>
          <p:nvPr userDrawn="1"/>
        </p:nvGrpSpPr>
        <p:grpSpPr>
          <a:xfrm>
            <a:off x="4793474" y="2475187"/>
            <a:ext cx="748798" cy="134113"/>
            <a:chOff x="4827813" y="2534636"/>
            <a:chExt cx="996651" cy="178504"/>
          </a:xfrm>
        </p:grpSpPr>
        <p:sp>
          <p:nvSpPr>
            <p:cNvPr id="21" name="Oval 20">
              <a:extLst>
                <a:ext uri="{FF2B5EF4-FFF2-40B4-BE49-F238E27FC236}">
                  <a16:creationId xmlns:a16="http://schemas.microsoft.com/office/drawing/2014/main" id="{CEE45073-ED8E-0544-85FA-9AF5A478417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Oval 21">
              <a:extLst>
                <a:ext uri="{FF2B5EF4-FFF2-40B4-BE49-F238E27FC236}">
                  <a16:creationId xmlns:a16="http://schemas.microsoft.com/office/drawing/2014/main" id="{B8BAF06E-A8A8-484C-8F6C-E42EDC46BBCB}"/>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Oval 23">
              <a:extLst>
                <a:ext uri="{FF2B5EF4-FFF2-40B4-BE49-F238E27FC236}">
                  <a16:creationId xmlns:a16="http://schemas.microsoft.com/office/drawing/2014/main" id="{586EB62D-13C7-6E43-9D98-B706D2B9ADDF}"/>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6" name="Oval 25">
              <a:extLst>
                <a:ext uri="{FF2B5EF4-FFF2-40B4-BE49-F238E27FC236}">
                  <a16:creationId xmlns:a16="http://schemas.microsoft.com/office/drawing/2014/main" id="{35CF3453-ED5A-024D-8815-C08EFA13D1A6}"/>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pic>
        <p:nvPicPr>
          <p:cNvPr id="3" name="Graphic 2" descr="Link">
            <a:extLst>
              <a:ext uri="{FF2B5EF4-FFF2-40B4-BE49-F238E27FC236}">
                <a16:creationId xmlns:a16="http://schemas.microsoft.com/office/drawing/2014/main" id="{16E3F5A0-978F-8D46-BBFB-19A7F7883D93}"/>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87152" y="4809677"/>
            <a:ext cx="542081" cy="542081"/>
          </a:xfrm>
          <a:prstGeom prst="rect">
            <a:avLst/>
          </a:prstGeom>
        </p:spPr>
      </p:pic>
    </p:spTree>
    <p:extLst>
      <p:ext uri="{BB962C8B-B14F-4D97-AF65-F5344CB8AC3E}">
        <p14:creationId xmlns:p14="http://schemas.microsoft.com/office/powerpoint/2010/main" val="34843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82E5-8FA2-4056-805F-EF36F7066893}"/>
              </a:ext>
            </a:extLst>
          </p:cNvPr>
          <p:cNvSpPr>
            <a:spLocks noGrp="1"/>
          </p:cNvSpPr>
          <p:nvPr>
            <p:ph type="ctrTitle" hasCustomPrompt="1"/>
          </p:nvPr>
        </p:nvSpPr>
        <p:spPr>
          <a:xfrm>
            <a:off x="4686300" y="2726872"/>
            <a:ext cx="7233557" cy="832077"/>
          </a:xfrm>
        </p:spPr>
        <p:txBody>
          <a:bodyPr anchor="b">
            <a:normAutofit/>
          </a:bodyPr>
          <a:lstStyle>
            <a:lvl1pPr algn="l">
              <a:defRPr sz="4800" b="1" cap="all" baseline="0">
                <a:solidFill>
                  <a:schemeClr val="tx1"/>
                </a:solidFill>
              </a:defRPr>
            </a:lvl1pPr>
          </a:lstStyle>
          <a:p>
            <a:r>
              <a:rPr lang="en-US" dirty="0"/>
              <a:t>Presentation title</a:t>
            </a:r>
            <a:endParaRPr lang="en-IN" dirty="0"/>
          </a:p>
        </p:txBody>
      </p:sp>
      <p:sp>
        <p:nvSpPr>
          <p:cNvPr id="3" name="Subtitle 2">
            <a:extLst>
              <a:ext uri="{FF2B5EF4-FFF2-40B4-BE49-F238E27FC236}">
                <a16:creationId xmlns:a16="http://schemas.microsoft.com/office/drawing/2014/main" id="{1C085D6F-874B-44F8-B241-51EF13CA9C8B}"/>
              </a:ext>
            </a:extLst>
          </p:cNvPr>
          <p:cNvSpPr>
            <a:spLocks noGrp="1"/>
          </p:cNvSpPr>
          <p:nvPr>
            <p:ph type="subTitle" idx="1"/>
          </p:nvPr>
        </p:nvSpPr>
        <p:spPr>
          <a:xfrm>
            <a:off x="4686300" y="3569380"/>
            <a:ext cx="7233557"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endParaRPr lang="en-IN" dirty="0"/>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827813" y="4082142"/>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CBCF8A4-C2B4-4945-8D79-C9D46B7FBECB}"/>
              </a:ext>
            </a:extLst>
          </p:cNvPr>
          <p:cNvGrpSpPr/>
          <p:nvPr userDrawn="1"/>
        </p:nvGrpSpPr>
        <p:grpSpPr>
          <a:xfrm>
            <a:off x="4793474" y="2475187"/>
            <a:ext cx="748798" cy="134113"/>
            <a:chOff x="4827813" y="2534636"/>
            <a:chExt cx="996651" cy="178504"/>
          </a:xfrm>
        </p:grpSpPr>
        <p:sp>
          <p:nvSpPr>
            <p:cNvPr id="9" name="Oval 8">
              <a:extLst>
                <a:ext uri="{FF2B5EF4-FFF2-40B4-BE49-F238E27FC236}">
                  <a16:creationId xmlns:a16="http://schemas.microsoft.com/office/drawing/2014/main"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Oval 9">
              <a:extLst>
                <a:ext uri="{FF2B5EF4-FFF2-40B4-BE49-F238E27FC236}">
                  <a16:creationId xmlns:a16="http://schemas.microsoft.com/office/drawing/2014/main"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Oval 10">
              <a:extLst>
                <a:ext uri="{FF2B5EF4-FFF2-40B4-BE49-F238E27FC236}">
                  <a16:creationId xmlns:a16="http://schemas.microsoft.com/office/drawing/2014/main"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12" name="Oval 11">
              <a:extLst>
                <a:ext uri="{FF2B5EF4-FFF2-40B4-BE49-F238E27FC236}">
                  <a16:creationId xmlns:a16="http://schemas.microsoft.com/office/drawing/2014/main"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5" name="Oval 14">
            <a:extLst>
              <a:ext uri="{FF2B5EF4-FFF2-40B4-BE49-F238E27FC236}">
                <a16:creationId xmlns:a16="http://schemas.microsoft.com/office/drawing/2014/main" id="{47953C80-71A5-4AA2-AEAD-21948D1AA6DC}"/>
              </a:ext>
            </a:extLst>
          </p:cNvPr>
          <p:cNvSpPr/>
          <p:nvPr userDrawn="1"/>
        </p:nvSpPr>
        <p:spPr>
          <a:xfrm>
            <a:off x="8621485"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Oval 15">
            <a:extLst>
              <a:ext uri="{FF2B5EF4-FFF2-40B4-BE49-F238E27FC236}">
                <a16:creationId xmlns:a16="http://schemas.microsoft.com/office/drawing/2014/main" id="{9C4582D1-F710-4E2F-9868-CB89116D5932}"/>
              </a:ext>
            </a:extLst>
          </p:cNvPr>
          <p:cNvSpPr/>
          <p:nvPr userDrawn="1"/>
        </p:nvSpPr>
        <p:spPr>
          <a:xfrm>
            <a:off x="8303078" y="4184310"/>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Rectangle 16">
            <a:extLst>
              <a:ext uri="{FF2B5EF4-FFF2-40B4-BE49-F238E27FC236}">
                <a16:creationId xmlns:a16="http://schemas.microsoft.com/office/drawing/2014/main" id="{25F8A1A8-E078-4836-ABD1-CD4E75BBF58F}"/>
              </a:ext>
            </a:extLst>
          </p:cNvPr>
          <p:cNvSpPr/>
          <p:nvPr userDrawn="1"/>
        </p:nvSpPr>
        <p:spPr>
          <a:xfrm>
            <a:off x="0" y="0"/>
            <a:ext cx="442436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96177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cxnSp>
        <p:nvCxnSpPr>
          <p:cNvPr id="11" name="Straight Connector 10">
            <a:extLst>
              <a:ext uri="{FF2B5EF4-FFF2-40B4-BE49-F238E27FC236}">
                <a16:creationId xmlns:a16="http://schemas.microsoft.com/office/drawing/2014/main" id="{8888A4FD-81F4-4588-9E6D-70E57577D8BF}"/>
              </a:ext>
            </a:extLst>
          </p:cNvPr>
          <p:cNvCxnSpPr>
            <a:cxnSpLocks/>
          </p:cNvCxnSpPr>
          <p:nvPr userDrawn="1"/>
        </p:nvCxnSpPr>
        <p:spPr>
          <a:xfrm>
            <a:off x="5679220"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CF1D2ED-7B25-4251-BF07-47FBAA534810}"/>
              </a:ext>
            </a:extLst>
          </p:cNvPr>
          <p:cNvGrpSpPr/>
          <p:nvPr userDrawn="1"/>
        </p:nvGrpSpPr>
        <p:grpSpPr>
          <a:xfrm>
            <a:off x="11079786" y="421045"/>
            <a:ext cx="748798" cy="134113"/>
            <a:chOff x="4827813" y="2534636"/>
            <a:chExt cx="996651" cy="178504"/>
          </a:xfrm>
        </p:grpSpPr>
        <p:sp>
          <p:nvSpPr>
            <p:cNvPr id="13" name="Oval 12">
              <a:extLst>
                <a:ext uri="{FF2B5EF4-FFF2-40B4-BE49-F238E27FC236}">
                  <a16:creationId xmlns:a16="http://schemas.microsoft.com/office/drawing/2014/main"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Oval 13">
              <a:extLst>
                <a:ext uri="{FF2B5EF4-FFF2-40B4-BE49-F238E27FC236}">
                  <a16:creationId xmlns:a16="http://schemas.microsoft.com/office/drawing/2014/main"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Oval 14">
              <a:extLst>
                <a:ext uri="{FF2B5EF4-FFF2-40B4-BE49-F238E27FC236}">
                  <a16:creationId xmlns:a16="http://schemas.microsoft.com/office/drawing/2014/main"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16" name="Oval 15">
              <a:extLst>
                <a:ext uri="{FF2B5EF4-FFF2-40B4-BE49-F238E27FC236}">
                  <a16:creationId xmlns:a16="http://schemas.microsoft.com/office/drawing/2014/main"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7" name="Oval 16">
            <a:extLst>
              <a:ext uri="{FF2B5EF4-FFF2-40B4-BE49-F238E27FC236}">
                <a16:creationId xmlns:a16="http://schemas.microsoft.com/office/drawing/2014/main" id="{8725921A-0ED5-431E-899C-28A6920B5029}"/>
              </a:ext>
            </a:extLst>
          </p:cNvPr>
          <p:cNvSpPr/>
          <p:nvPr userDrawn="1"/>
        </p:nvSpPr>
        <p:spPr>
          <a:xfrm>
            <a:off x="10039330" y="896815"/>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Oval 17">
            <a:extLst>
              <a:ext uri="{FF2B5EF4-FFF2-40B4-BE49-F238E27FC236}">
                <a16:creationId xmlns:a16="http://schemas.microsoft.com/office/drawing/2014/main" id="{EE8B169A-8A2F-4425-A9A1-1B828428B434}"/>
              </a:ext>
            </a:extLst>
          </p:cNvPr>
          <p:cNvSpPr/>
          <p:nvPr userDrawn="1"/>
        </p:nvSpPr>
        <p:spPr>
          <a:xfrm>
            <a:off x="9720923" y="672411"/>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0" name="Straight Connector 19">
            <a:extLst>
              <a:ext uri="{FF2B5EF4-FFF2-40B4-BE49-F238E27FC236}">
                <a16:creationId xmlns:a16="http://schemas.microsoft.com/office/drawing/2014/main" id="{43B45974-F6C7-40D3-9399-E05FA19C565E}"/>
              </a:ext>
            </a:extLst>
          </p:cNvPr>
          <p:cNvCxnSpPr>
            <a:cxnSpLocks/>
          </p:cNvCxnSpPr>
          <p:nvPr userDrawn="1"/>
        </p:nvCxnSpPr>
        <p:spPr>
          <a:xfrm>
            <a:off x="7508020" y="2286312"/>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A55704E-D515-4774-90C6-5F887DDAE55E}"/>
              </a:ext>
            </a:extLst>
          </p:cNvPr>
          <p:cNvSpPr/>
          <p:nvPr userDrawn="1"/>
        </p:nvSpPr>
        <p:spPr>
          <a:xfrm>
            <a:off x="469044" y="1"/>
            <a:ext cx="5210176" cy="5961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3" name="Straight Connector 22">
            <a:extLst>
              <a:ext uri="{FF2B5EF4-FFF2-40B4-BE49-F238E27FC236}">
                <a16:creationId xmlns:a16="http://schemas.microsoft.com/office/drawing/2014/main" id="{84878778-0299-471F-A4C9-D0C1E82ED8D2}"/>
              </a:ext>
            </a:extLst>
          </p:cNvPr>
          <p:cNvCxnSpPr>
            <a:cxnSpLocks/>
          </p:cNvCxnSpPr>
          <p:nvPr userDrawn="1"/>
        </p:nvCxnSpPr>
        <p:spPr>
          <a:xfrm>
            <a:off x="1001746" y="1290512"/>
            <a:ext cx="148862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E39D1C78-6110-4052-8455-7E7893F7FCD3}"/>
              </a:ext>
            </a:extLst>
          </p:cNvPr>
          <p:cNvSpPr>
            <a:spLocks noGrp="1"/>
          </p:cNvSpPr>
          <p:nvPr>
            <p:ph type="title"/>
          </p:nvPr>
        </p:nvSpPr>
        <p:spPr>
          <a:xfrm>
            <a:off x="915466" y="1276857"/>
            <a:ext cx="4097778" cy="1255325"/>
          </a:xfrm>
        </p:spPr>
        <p:txBody>
          <a:bodyPr/>
          <a:lstStyle>
            <a:lvl1pPr>
              <a:defRPr lang="en-US" sz="3600" b="1" kern="1200" cap="all" baseline="0" smtClean="0">
                <a:solidFill>
                  <a:schemeClr val="bg1"/>
                </a:solidFill>
                <a:latin typeface="+mj-lt"/>
                <a:ea typeface="+mj-ea"/>
                <a:cs typeface="+mj-cs"/>
              </a:defRPr>
            </a:lvl1pPr>
          </a:lstStyle>
          <a:p>
            <a:r>
              <a:rPr lang="en-US"/>
              <a:t>Click to edit Master title style</a:t>
            </a:r>
            <a:endParaRPr lang="en-US" dirty="0"/>
          </a:p>
        </p:txBody>
      </p:sp>
      <p:sp>
        <p:nvSpPr>
          <p:cNvPr id="24" name="Text Placeholder 2">
            <a:extLst>
              <a:ext uri="{FF2B5EF4-FFF2-40B4-BE49-F238E27FC236}">
                <a16:creationId xmlns:a16="http://schemas.microsoft.com/office/drawing/2014/main" id="{E3405997-7AE2-4C6E-8A7D-735F58A49D12}"/>
              </a:ext>
            </a:extLst>
          </p:cNvPr>
          <p:cNvSpPr>
            <a:spLocks noGrp="1"/>
          </p:cNvSpPr>
          <p:nvPr>
            <p:ph type="body" idx="1"/>
          </p:nvPr>
        </p:nvSpPr>
        <p:spPr>
          <a:xfrm>
            <a:off x="915467" y="2620651"/>
            <a:ext cx="4097778" cy="1933681"/>
          </a:xfrm>
        </p:spPr>
        <p:txBody>
          <a:bodyPr vert="horz" lIns="91440" tIns="45720" rIns="91440" bIns="45720" rtlCol="0">
            <a:noAutofit/>
          </a:bodyPr>
          <a:lstStyle>
            <a:lvl1pPr>
              <a:defRPr lang="en-US" b="0" cap="none" baseline="0">
                <a:solidFill>
                  <a:schemeClr val="bg1"/>
                </a:solidFill>
              </a:defRPr>
            </a:lvl1pPr>
          </a:lstStyle>
          <a:p>
            <a:pPr lvl="0">
              <a:lnSpc>
                <a:spcPct val="100000"/>
              </a:lnSpc>
              <a:buNone/>
            </a:pPr>
            <a:r>
              <a:rPr lang="en-US"/>
              <a:t>Click to edit Master text styles</a:t>
            </a:r>
          </a:p>
        </p:txBody>
      </p:sp>
    </p:spTree>
    <p:extLst>
      <p:ext uri="{BB962C8B-B14F-4D97-AF65-F5344CB8AC3E}">
        <p14:creationId xmlns:p14="http://schemas.microsoft.com/office/powerpoint/2010/main" val="2931533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0D79E1-5F46-41CA-85E7-44C2A6C62820}"/>
              </a:ext>
            </a:extLst>
          </p:cNvPr>
          <p:cNvSpPr>
            <a:spLocks noGrp="1"/>
          </p:cNvSpPr>
          <p:nvPr>
            <p:ph type="title"/>
          </p:nvPr>
        </p:nvSpPr>
        <p:spPr>
          <a:xfrm>
            <a:off x="363416" y="365125"/>
            <a:ext cx="11465168" cy="918553"/>
          </a:xfrm>
          <a:prstGeom prst="rect">
            <a:avLst/>
          </a:prstGeom>
        </p:spPr>
        <p:txBody>
          <a:bodyPr vert="horz" lIns="0" tIns="0" rIns="0" bIns="0" rtlCol="0" anchor="b">
            <a:normAutofit/>
          </a:bodyPr>
          <a:lstStyle/>
          <a:p>
            <a:r>
              <a:rPr lang="en-US"/>
              <a:t>Click to edit Master title style</a:t>
            </a:r>
            <a:endParaRPr lang="en-IN" dirty="0"/>
          </a:p>
        </p:txBody>
      </p:sp>
      <p:sp>
        <p:nvSpPr>
          <p:cNvPr id="3" name="Text Placeholder 2">
            <a:extLst>
              <a:ext uri="{FF2B5EF4-FFF2-40B4-BE49-F238E27FC236}">
                <a16:creationId xmlns:a16="http://schemas.microsoft.com/office/drawing/2014/main" id="{D7B0B511-05FD-459E-AC79-A87540961FC1}"/>
              </a:ext>
            </a:extLst>
          </p:cNvPr>
          <p:cNvSpPr>
            <a:spLocks noGrp="1"/>
          </p:cNvSpPr>
          <p:nvPr>
            <p:ph type="body" idx="1"/>
          </p:nvPr>
        </p:nvSpPr>
        <p:spPr>
          <a:xfrm>
            <a:off x="363416" y="1825625"/>
            <a:ext cx="1146516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5" name="Footer Placeholder 4">
            <a:extLst>
              <a:ext uri="{FF2B5EF4-FFF2-40B4-BE49-F238E27FC236}">
                <a16:creationId xmlns:a16="http://schemas.microsoft.com/office/drawing/2014/main" id="{FC32B635-1E22-483C-94B9-F587908DE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6DB98321-594C-4030-A2B0-3492F77EE03E}"/>
              </a:ext>
            </a:extLst>
          </p:cNvPr>
          <p:cNvSpPr>
            <a:spLocks noGrp="1"/>
          </p:cNvSpPr>
          <p:nvPr>
            <p:ph type="sldNum" sz="quarter" idx="4"/>
          </p:nvPr>
        </p:nvSpPr>
        <p:spPr>
          <a:xfrm>
            <a:off x="9085384" y="6463207"/>
            <a:ext cx="2743200" cy="258268"/>
          </a:xfrm>
          <a:prstGeom prst="rect">
            <a:avLst/>
          </a:prstGeom>
        </p:spPr>
        <p:txBody>
          <a:bodyPr vert="horz" lIns="91440" tIns="45720" rIns="91440" bIns="45720" rtlCol="0" anchor="ctr"/>
          <a:lstStyle>
            <a:lvl1pPr algn="r">
              <a:defRPr sz="900">
                <a:solidFill>
                  <a:schemeClr val="accent3"/>
                </a:solidFill>
              </a:defRPr>
            </a:lvl1pPr>
          </a:lstStyle>
          <a:p>
            <a:fld id="{48BB047D-A6CD-43AB-96F0-683C726B586B}" type="slidenum">
              <a:rPr lang="en-IN" smtClean="0"/>
              <a:pPr/>
              <a:t>‹#›</a:t>
            </a:fld>
            <a:endParaRPr lang="en-IN" dirty="0"/>
          </a:p>
        </p:txBody>
      </p:sp>
    </p:spTree>
    <p:extLst>
      <p:ext uri="{BB962C8B-B14F-4D97-AF65-F5344CB8AC3E}">
        <p14:creationId xmlns:p14="http://schemas.microsoft.com/office/powerpoint/2010/main" val="2053652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2" r:id="rId5"/>
    <p:sldLayoutId id="2147483660" r:id="rId6"/>
    <p:sldLayoutId id="2147483663" r:id="rId7"/>
    <p:sldLayoutId id="2147483667" r:id="rId8"/>
    <p:sldLayoutId id="2147483668" r:id="rId9"/>
    <p:sldLayoutId id="2147483666" r:id="rId10"/>
    <p:sldLayoutId id="2147483669" r:id="rId11"/>
    <p:sldLayoutId id="2147483670" r:id="rId12"/>
    <p:sldLayoutId id="2147483671" r:id="rId13"/>
    <p:sldLayoutId id="2147483672" r:id="rId14"/>
    <p:sldLayoutId id="2147483664" r:id="rId15"/>
    <p:sldLayoutId id="2147483665" r:id="rId16"/>
  </p:sldLayoutIdLst>
  <p:hf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1.xml"/><Relationship Id="rId16" Type="http://schemas.openxmlformats.org/officeDocument/2006/relationships/diagramQuickStyle" Target="../diagrams/quickStyle3.xml"/><Relationship Id="rId1" Type="http://schemas.openxmlformats.org/officeDocument/2006/relationships/slideLayout" Target="../slideLayouts/slideLayout10.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0.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Logo" descr="Tahoe Science Advisory Council logo">
            <a:extLst>
              <a:ext uri="{FF2B5EF4-FFF2-40B4-BE49-F238E27FC236}">
                <a16:creationId xmlns:a16="http://schemas.microsoft.com/office/drawing/2014/main" id="{93E494B7-A8EE-4B2C-9C0E-47D8E2467E0E}"/>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98226" y="106630"/>
            <a:ext cx="2694331" cy="1122638"/>
          </a:xfrm>
          <a:prstGeom prst="rect">
            <a:avLst/>
          </a:prstGeom>
        </p:spPr>
      </p:pic>
      <p:sp>
        <p:nvSpPr>
          <p:cNvPr id="6" name="Title 5">
            <a:extLst>
              <a:ext uri="{FF2B5EF4-FFF2-40B4-BE49-F238E27FC236}">
                <a16:creationId xmlns:a16="http://schemas.microsoft.com/office/drawing/2014/main" id="{4E94E0A8-CA81-40BD-BBA9-B6B8CE82214C}"/>
              </a:ext>
            </a:extLst>
          </p:cNvPr>
          <p:cNvSpPr>
            <a:spLocks noGrp="1"/>
          </p:cNvSpPr>
          <p:nvPr>
            <p:ph type="title"/>
          </p:nvPr>
        </p:nvSpPr>
        <p:spPr/>
        <p:txBody>
          <a:bodyPr/>
          <a:lstStyle/>
          <a:p>
            <a:r>
              <a:rPr lang="en-US" dirty="0"/>
              <a:t>Science-to-Action Timeline</a:t>
            </a:r>
          </a:p>
        </p:txBody>
      </p:sp>
      <p:sp>
        <p:nvSpPr>
          <p:cNvPr id="13" name="TextBox 12">
            <a:extLst>
              <a:ext uri="{FF2B5EF4-FFF2-40B4-BE49-F238E27FC236}">
                <a16:creationId xmlns:a16="http://schemas.microsoft.com/office/drawing/2014/main" id="{0C87B3FA-AA5C-4422-8529-CACC870E1327}"/>
              </a:ext>
            </a:extLst>
          </p:cNvPr>
          <p:cNvSpPr txBox="1"/>
          <p:nvPr/>
        </p:nvSpPr>
        <p:spPr>
          <a:xfrm>
            <a:off x="876079" y="4785460"/>
            <a:ext cx="91841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2021</a:t>
            </a:r>
          </a:p>
        </p:txBody>
      </p:sp>
      <p:graphicFrame>
        <p:nvGraphicFramePr>
          <p:cNvPr id="7" name="Diagram 6">
            <a:extLst>
              <a:ext uri="{FF2B5EF4-FFF2-40B4-BE49-F238E27FC236}">
                <a16:creationId xmlns:a16="http://schemas.microsoft.com/office/drawing/2014/main" id="{92BEA15C-D28A-4FF7-AE96-B4CCBB1EAC10}"/>
              </a:ext>
            </a:extLst>
          </p:cNvPr>
          <p:cNvGraphicFramePr/>
          <p:nvPr/>
        </p:nvGraphicFramePr>
        <p:xfrm>
          <a:off x="-491477" y="3513257"/>
          <a:ext cx="11135838" cy="9185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a:extLst>
              <a:ext uri="{FF2B5EF4-FFF2-40B4-BE49-F238E27FC236}">
                <a16:creationId xmlns:a16="http://schemas.microsoft.com/office/drawing/2014/main" id="{50D9725F-3DF2-4E75-8991-ADB01BB9F6C7}"/>
              </a:ext>
            </a:extLst>
          </p:cNvPr>
          <p:cNvGraphicFramePr/>
          <p:nvPr/>
        </p:nvGraphicFramePr>
        <p:xfrm>
          <a:off x="1838485" y="2387343"/>
          <a:ext cx="6824869" cy="91855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2" name="TextBox 11">
            <a:extLst>
              <a:ext uri="{FF2B5EF4-FFF2-40B4-BE49-F238E27FC236}">
                <a16:creationId xmlns:a16="http://schemas.microsoft.com/office/drawing/2014/main" id="{60391ECD-AD38-4C6A-8B3C-7D0EFF7FA170}"/>
              </a:ext>
            </a:extLst>
          </p:cNvPr>
          <p:cNvSpPr txBox="1"/>
          <p:nvPr/>
        </p:nvSpPr>
        <p:spPr>
          <a:xfrm>
            <a:off x="927167" y="2636387"/>
            <a:ext cx="116496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2019 </a:t>
            </a:r>
          </a:p>
        </p:txBody>
      </p:sp>
      <p:sp>
        <p:nvSpPr>
          <p:cNvPr id="14" name="TextBox 13">
            <a:extLst>
              <a:ext uri="{FF2B5EF4-FFF2-40B4-BE49-F238E27FC236}">
                <a16:creationId xmlns:a16="http://schemas.microsoft.com/office/drawing/2014/main" id="{F1B73363-2F78-4E51-AC63-FE201DCD8BF9}"/>
              </a:ext>
            </a:extLst>
          </p:cNvPr>
          <p:cNvSpPr txBox="1"/>
          <p:nvPr/>
        </p:nvSpPr>
        <p:spPr>
          <a:xfrm>
            <a:off x="876079" y="3691767"/>
            <a:ext cx="16282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2020 </a:t>
            </a:r>
          </a:p>
        </p:txBody>
      </p:sp>
      <p:graphicFrame>
        <p:nvGraphicFramePr>
          <p:cNvPr id="21" name="Diagram 20">
            <a:extLst>
              <a:ext uri="{FF2B5EF4-FFF2-40B4-BE49-F238E27FC236}">
                <a16:creationId xmlns:a16="http://schemas.microsoft.com/office/drawing/2014/main" id="{9D3F9B31-9A74-435F-9F3A-C8E89056479B}"/>
              </a:ext>
            </a:extLst>
          </p:cNvPr>
          <p:cNvGraphicFramePr/>
          <p:nvPr/>
        </p:nvGraphicFramePr>
        <p:xfrm>
          <a:off x="876079" y="4639171"/>
          <a:ext cx="11135838" cy="91855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528884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1755D4-1D5A-4450-A0D5-E84857EF6F65}"/>
              </a:ext>
            </a:extLst>
          </p:cNvPr>
          <p:cNvSpPr>
            <a:spLocks noGrp="1"/>
          </p:cNvSpPr>
          <p:nvPr>
            <p:ph type="sldNum" sz="quarter" idx="12"/>
          </p:nvPr>
        </p:nvSpPr>
        <p:spPr/>
        <p:txBody>
          <a:bodyPr/>
          <a:lstStyle/>
          <a:p>
            <a:fld id="{48BB047D-A6CD-43AB-96F0-683C726B586B}" type="slidenum">
              <a:rPr lang="en-IN" smtClean="0"/>
              <a:pPr/>
              <a:t>10</a:t>
            </a:fld>
            <a:endParaRPr lang="en-IN" dirty="0"/>
          </a:p>
        </p:txBody>
      </p:sp>
      <p:sp>
        <p:nvSpPr>
          <p:cNvPr id="3" name="Content Placeholder 2">
            <a:extLst>
              <a:ext uri="{FF2B5EF4-FFF2-40B4-BE49-F238E27FC236}">
                <a16:creationId xmlns:a16="http://schemas.microsoft.com/office/drawing/2014/main" id="{D818350B-4930-4D16-A3BA-85E21DC3CA93}"/>
              </a:ext>
            </a:extLst>
          </p:cNvPr>
          <p:cNvSpPr>
            <a:spLocks noGrp="1"/>
          </p:cNvSpPr>
          <p:nvPr>
            <p:ph idx="1"/>
          </p:nvPr>
        </p:nvSpPr>
        <p:spPr>
          <a:xfrm>
            <a:off x="32906" y="1577749"/>
            <a:ext cx="7695007" cy="4903469"/>
          </a:xfrm>
        </p:spPr>
        <p:txBody>
          <a:bodyPr>
            <a:noAutofit/>
          </a:bodyPr>
          <a:lstStyle/>
          <a:p>
            <a:r>
              <a:rPr lang="en-US" sz="2200" dirty="0"/>
              <a:t>Establish “sentinel watersheds” </a:t>
            </a:r>
          </a:p>
          <a:p>
            <a:pPr lvl="1"/>
            <a:r>
              <a:rPr lang="en-US" sz="2000" dirty="0">
                <a:solidFill>
                  <a:schemeClr val="accent1"/>
                </a:solidFill>
              </a:rPr>
              <a:t>Backbone for upland ecosystem monitoring &amp; research strategy</a:t>
            </a:r>
          </a:p>
          <a:p>
            <a:pPr lvl="1"/>
            <a:r>
              <a:rPr lang="en-US" sz="2000" dirty="0">
                <a:solidFill>
                  <a:schemeClr val="accent1"/>
                </a:solidFill>
              </a:rPr>
              <a:t>Ward, Meeks, Incline, Glenbrook, Slaughterhouse, Upper Truckee</a:t>
            </a:r>
          </a:p>
          <a:p>
            <a:r>
              <a:rPr lang="en-US" sz="2200" dirty="0"/>
              <a:t>Invest in automated data collection  - “smart watersheds”</a:t>
            </a:r>
          </a:p>
          <a:p>
            <a:pPr lvl="1"/>
            <a:r>
              <a:rPr lang="en-US" sz="2000" dirty="0">
                <a:solidFill>
                  <a:schemeClr val="accent1"/>
                </a:solidFill>
              </a:rPr>
              <a:t>Biophysical conditions</a:t>
            </a:r>
          </a:p>
          <a:p>
            <a:pPr lvl="2"/>
            <a:r>
              <a:rPr lang="en-US" sz="2000" dirty="0">
                <a:solidFill>
                  <a:schemeClr val="accent1"/>
                </a:solidFill>
              </a:rPr>
              <a:t>Water quality, hydrologic dynamics, biodiversity, forest health,  aquatic habitat, valued tribal resources</a:t>
            </a:r>
          </a:p>
          <a:p>
            <a:pPr lvl="1"/>
            <a:r>
              <a:rPr lang="en-US" sz="2000" dirty="0">
                <a:solidFill>
                  <a:schemeClr val="accent1"/>
                </a:solidFill>
              </a:rPr>
              <a:t>Climate</a:t>
            </a:r>
          </a:p>
          <a:p>
            <a:pPr lvl="2"/>
            <a:r>
              <a:rPr lang="en-US" sz="2000" dirty="0">
                <a:solidFill>
                  <a:schemeClr val="accent1"/>
                </a:solidFill>
              </a:rPr>
              <a:t>Temperature, precipitation, snow dynamics</a:t>
            </a:r>
          </a:p>
          <a:p>
            <a:r>
              <a:rPr lang="en-US" sz="2200" dirty="0"/>
              <a:t>Engage with the manager, stakeholder and Tribal communities</a:t>
            </a:r>
          </a:p>
          <a:p>
            <a:pPr lvl="1"/>
            <a:r>
              <a:rPr lang="en-US" sz="2000" dirty="0">
                <a:solidFill>
                  <a:schemeClr val="accent1"/>
                </a:solidFill>
              </a:rPr>
              <a:t>What are we learning? </a:t>
            </a:r>
          </a:p>
          <a:p>
            <a:pPr lvl="1"/>
            <a:r>
              <a:rPr lang="en-US" sz="2000" dirty="0">
                <a:solidFill>
                  <a:schemeClr val="accent1"/>
                </a:solidFill>
              </a:rPr>
              <a:t>How can we improve?</a:t>
            </a:r>
          </a:p>
          <a:p>
            <a:r>
              <a:rPr lang="en-US" sz="2200" dirty="0"/>
              <a:t>Leverage to accomplish basin-wide monitoring strategy</a:t>
            </a:r>
          </a:p>
          <a:p>
            <a:endParaRPr lang="en-US" sz="2200" dirty="0"/>
          </a:p>
          <a:p>
            <a:pPr lvl="1"/>
            <a:endParaRPr lang="en-US" sz="2200" dirty="0"/>
          </a:p>
        </p:txBody>
      </p:sp>
      <p:sp>
        <p:nvSpPr>
          <p:cNvPr id="4" name="Title 3">
            <a:extLst>
              <a:ext uri="{FF2B5EF4-FFF2-40B4-BE49-F238E27FC236}">
                <a16:creationId xmlns:a16="http://schemas.microsoft.com/office/drawing/2014/main" id="{9241BE21-308A-4587-AAC9-35BFC16703D0}"/>
              </a:ext>
            </a:extLst>
          </p:cNvPr>
          <p:cNvSpPr>
            <a:spLocks noGrp="1"/>
          </p:cNvSpPr>
          <p:nvPr>
            <p:ph type="title"/>
          </p:nvPr>
        </p:nvSpPr>
        <p:spPr>
          <a:xfrm>
            <a:off x="1383030" y="308611"/>
            <a:ext cx="10595610" cy="918553"/>
          </a:xfrm>
        </p:spPr>
        <p:txBody>
          <a:bodyPr>
            <a:normAutofit fontScale="90000"/>
          </a:bodyPr>
          <a:lstStyle/>
          <a:p>
            <a:r>
              <a:rPr lang="en-US" dirty="0"/>
              <a:t>Tahoe Ecological Observatory Network:</a:t>
            </a:r>
            <a:br>
              <a:rPr lang="en-US" dirty="0"/>
            </a:br>
            <a:r>
              <a:rPr lang="en-US" dirty="0"/>
              <a:t>Sentinels for the Environmental Integrity of Lake Tahoe’s Uplands</a:t>
            </a:r>
          </a:p>
        </p:txBody>
      </p:sp>
      <p:pic>
        <p:nvPicPr>
          <p:cNvPr id="5" name="image1.png">
            <a:extLst>
              <a:ext uri="{FF2B5EF4-FFF2-40B4-BE49-F238E27FC236}">
                <a16:creationId xmlns:a16="http://schemas.microsoft.com/office/drawing/2014/main" id="{916D9F5C-EC6C-4DDC-A971-197B32ACE3D0}"/>
              </a:ext>
            </a:extLst>
          </p:cNvPr>
          <p:cNvPicPr/>
          <p:nvPr/>
        </p:nvPicPr>
        <p:blipFill>
          <a:blip r:embed="rId3"/>
          <a:srcRect/>
          <a:stretch>
            <a:fillRect/>
          </a:stretch>
        </p:blipFill>
        <p:spPr>
          <a:xfrm>
            <a:off x="7695581" y="1548655"/>
            <a:ext cx="4463513" cy="5142670"/>
          </a:xfrm>
          <a:prstGeom prst="rect">
            <a:avLst/>
          </a:prstGeom>
          <a:ln/>
        </p:spPr>
      </p:pic>
    </p:spTree>
    <p:extLst>
      <p:ext uri="{BB962C8B-B14F-4D97-AF65-F5344CB8AC3E}">
        <p14:creationId xmlns:p14="http://schemas.microsoft.com/office/powerpoint/2010/main" val="731636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359CD-8DFF-4AF2-B957-630ED2A60E8D}"/>
              </a:ext>
            </a:extLst>
          </p:cNvPr>
          <p:cNvSpPr>
            <a:spLocks noGrp="1"/>
          </p:cNvSpPr>
          <p:nvPr>
            <p:ph type="ctrTitle"/>
          </p:nvPr>
        </p:nvSpPr>
        <p:spPr>
          <a:xfrm>
            <a:off x="5661828" y="1579828"/>
            <a:ext cx="7233557" cy="1037195"/>
          </a:xfrm>
        </p:spPr>
        <p:txBody>
          <a:bodyPr>
            <a:noAutofit/>
          </a:bodyPr>
          <a:lstStyle/>
          <a:p>
            <a:r>
              <a:rPr lang="en-US" sz="3600" dirty="0"/>
              <a:t>Lake </a:t>
            </a:r>
            <a:r>
              <a:rPr lang="en-US" sz="3600" dirty="0" err="1"/>
              <a:t>tahoe</a:t>
            </a:r>
            <a:r>
              <a:rPr lang="en-US" sz="3600" dirty="0"/>
              <a:t> science-to-action plan update</a:t>
            </a:r>
            <a:endParaRPr lang="en-IN" sz="3600" dirty="0"/>
          </a:p>
        </p:txBody>
      </p:sp>
      <p:sp>
        <p:nvSpPr>
          <p:cNvPr id="3" name="Subtitle 2">
            <a:extLst>
              <a:ext uri="{FF2B5EF4-FFF2-40B4-BE49-F238E27FC236}">
                <a16:creationId xmlns:a16="http://schemas.microsoft.com/office/drawing/2014/main" id="{F1DF7D53-1D50-48D8-B3B4-B9632324B2AB}"/>
              </a:ext>
            </a:extLst>
          </p:cNvPr>
          <p:cNvSpPr>
            <a:spLocks noGrp="1"/>
          </p:cNvSpPr>
          <p:nvPr>
            <p:ph type="subTitle" idx="1"/>
          </p:nvPr>
        </p:nvSpPr>
        <p:spPr>
          <a:xfrm>
            <a:off x="5661828" y="3203917"/>
            <a:ext cx="6764634" cy="1415263"/>
          </a:xfrm>
        </p:spPr>
        <p:txBody>
          <a:bodyPr>
            <a:normAutofit/>
          </a:bodyPr>
          <a:lstStyle/>
          <a:p>
            <a:pPr>
              <a:lnSpc>
                <a:spcPct val="100000"/>
              </a:lnSpc>
              <a:spcBef>
                <a:spcPts val="0"/>
              </a:spcBef>
            </a:pPr>
            <a:r>
              <a:rPr lang="en-US" sz="2500" cap="none" dirty="0"/>
              <a:t>Dr. Sudeep Chandra</a:t>
            </a:r>
          </a:p>
          <a:p>
            <a:pPr>
              <a:lnSpc>
                <a:spcPct val="100000"/>
              </a:lnSpc>
              <a:spcBef>
                <a:spcPts val="0"/>
              </a:spcBef>
            </a:pPr>
            <a:r>
              <a:rPr lang="en-US" sz="2500" cap="none" dirty="0"/>
              <a:t>University of Nevada, Reno’s Global Water Center</a:t>
            </a:r>
          </a:p>
        </p:txBody>
      </p:sp>
      <p:pic>
        <p:nvPicPr>
          <p:cNvPr id="7" name="Picture 6">
            <a:extLst>
              <a:ext uri="{FF2B5EF4-FFF2-40B4-BE49-F238E27FC236}">
                <a16:creationId xmlns:a16="http://schemas.microsoft.com/office/drawing/2014/main" id="{A7FC4A8E-FA8E-471C-9B2A-15E6295EF5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6198" y="1"/>
            <a:ext cx="1905801" cy="794084"/>
          </a:xfrm>
          <a:prstGeom prst="rect">
            <a:avLst/>
          </a:prstGeom>
        </p:spPr>
      </p:pic>
      <p:sp>
        <p:nvSpPr>
          <p:cNvPr id="4" name="Picture Placeholder 3">
            <a:extLst>
              <a:ext uri="{FF2B5EF4-FFF2-40B4-BE49-F238E27FC236}">
                <a16:creationId xmlns:a16="http://schemas.microsoft.com/office/drawing/2014/main" id="{57D637CF-06CE-3946-BFF1-60EB8E18DB5B}"/>
              </a:ext>
            </a:extLst>
          </p:cNvPr>
          <p:cNvSpPr>
            <a:spLocks noGrp="1"/>
          </p:cNvSpPr>
          <p:nvPr>
            <p:ph type="pic" sz="quarter" idx="13"/>
          </p:nvPr>
        </p:nvSpPr>
        <p:spPr/>
      </p:sp>
      <p:pic>
        <p:nvPicPr>
          <p:cNvPr id="8" name="Picture 6" descr="C:\Users\Divadrois\Desktop\Thesis\Images\DSCN3808.JPG">
            <a:extLst>
              <a:ext uri="{FF2B5EF4-FFF2-40B4-BE49-F238E27FC236}">
                <a16:creationId xmlns:a16="http://schemas.microsoft.com/office/drawing/2014/main" id="{A877D153-F983-DB49-B3CB-A69564AF46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52753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3F5A4DD4-FFC8-4E48-909C-D50A30F96582}"/>
              </a:ext>
            </a:extLst>
          </p:cNvPr>
          <p:cNvSpPr txBox="1">
            <a:spLocks/>
          </p:cNvSpPr>
          <p:nvPr/>
        </p:nvSpPr>
        <p:spPr>
          <a:xfrm>
            <a:off x="5836920" y="4480277"/>
            <a:ext cx="6057343" cy="2377723"/>
          </a:xfrm>
          <a:prstGeom prst="rect">
            <a:avLst/>
          </a:prstGeom>
          <a:solidFill>
            <a:schemeClr val="bg1"/>
          </a:solidFill>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r>
              <a:rPr lang="en-US" sz="2000" b="1" u="sng" dirty="0">
                <a:solidFill>
                  <a:schemeClr val="accent1">
                    <a:lumMod val="75000"/>
                  </a:schemeClr>
                </a:solidFill>
              </a:rPr>
              <a:t>Lake Tahoe Science to Action Team</a:t>
            </a:r>
            <a:endParaRPr lang="en-US" sz="2000" b="1" dirty="0">
              <a:solidFill>
                <a:schemeClr val="accent1">
                  <a:lumMod val="75000"/>
                </a:schemeClr>
              </a:solidFill>
            </a:endParaRPr>
          </a:p>
          <a:p>
            <a:pPr algn="ctr"/>
            <a:r>
              <a:rPr lang="en-US" sz="2000" b="1" dirty="0">
                <a:solidFill>
                  <a:schemeClr val="accent1">
                    <a:lumMod val="75000"/>
                  </a:schemeClr>
                </a:solidFill>
              </a:rPr>
              <a:t>Alan Heyvaert, Desert Research Institute</a:t>
            </a:r>
          </a:p>
          <a:p>
            <a:pPr algn="ctr"/>
            <a:r>
              <a:rPr lang="en-US" sz="2000" b="1" dirty="0">
                <a:solidFill>
                  <a:schemeClr val="accent1">
                    <a:lumMod val="75000"/>
                  </a:schemeClr>
                </a:solidFill>
              </a:rPr>
              <a:t>Geoff Schladow, University of California, Davis</a:t>
            </a:r>
          </a:p>
          <a:p>
            <a:pPr algn="ctr"/>
            <a:r>
              <a:rPr lang="en-US" sz="2000" b="1" dirty="0">
                <a:solidFill>
                  <a:schemeClr val="accent1">
                    <a:lumMod val="75000"/>
                  </a:schemeClr>
                </a:solidFill>
              </a:rPr>
              <a:t>Ramon Naranjo, United States Geological Survey</a:t>
            </a:r>
          </a:p>
          <a:p>
            <a:pPr algn="ctr"/>
            <a:r>
              <a:rPr lang="en-US" sz="2000" b="1" dirty="0">
                <a:solidFill>
                  <a:schemeClr val="accent1">
                    <a:lumMod val="75000"/>
                  </a:schemeClr>
                </a:solidFill>
              </a:rPr>
              <a:t>John Melack, University of California, Santa Barbara</a:t>
            </a:r>
          </a:p>
          <a:p>
            <a:pPr algn="ctr"/>
            <a:endParaRPr lang="en-US" sz="2000" b="1" dirty="0">
              <a:solidFill>
                <a:schemeClr val="accent1">
                  <a:lumMod val="75000"/>
                </a:schemeClr>
              </a:solidFill>
            </a:endParaRPr>
          </a:p>
        </p:txBody>
      </p:sp>
    </p:spTree>
    <p:extLst>
      <p:ext uri="{BB962C8B-B14F-4D97-AF65-F5344CB8AC3E}">
        <p14:creationId xmlns:p14="http://schemas.microsoft.com/office/powerpoint/2010/main" val="2223226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ext" descr="Slide Text"/>
          <p:cNvSpPr>
            <a:spLocks noGrp="1"/>
          </p:cNvSpPr>
          <p:nvPr>
            <p:ph idx="1"/>
          </p:nvPr>
        </p:nvSpPr>
        <p:spPr>
          <a:xfrm>
            <a:off x="6610662" y="2298611"/>
            <a:ext cx="5581338" cy="4351338"/>
          </a:xfrm>
        </p:spPr>
        <p:txBody>
          <a:bodyPr>
            <a:normAutofit/>
          </a:bodyPr>
          <a:lstStyle/>
          <a:p>
            <a:r>
              <a:rPr lang="en-US" sz="3200" dirty="0"/>
              <a:t>The 2001 model was state of the art</a:t>
            </a:r>
          </a:p>
          <a:p>
            <a:pPr lvl="1"/>
            <a:r>
              <a:rPr lang="en-US" sz="3000" dirty="0"/>
              <a:t>1-dimensional</a:t>
            </a:r>
          </a:p>
          <a:p>
            <a:pPr lvl="1"/>
            <a:r>
              <a:rPr lang="en-US" sz="3000" dirty="0"/>
              <a:t>Nested sub-models</a:t>
            </a:r>
          </a:p>
          <a:p>
            <a:pPr lvl="1"/>
            <a:r>
              <a:rPr lang="en-US" sz="3000" dirty="0"/>
              <a:t>Driven by external inputs</a:t>
            </a:r>
          </a:p>
          <a:p>
            <a:pPr lvl="1"/>
            <a:endParaRPr lang="en-US" sz="3000" dirty="0"/>
          </a:p>
          <a:p>
            <a:endParaRPr lang="en-US" sz="3200" dirty="0"/>
          </a:p>
          <a:p>
            <a:endParaRPr lang="en-US" sz="3200" dirty="0"/>
          </a:p>
        </p:txBody>
      </p:sp>
      <p:pic>
        <p:nvPicPr>
          <p:cNvPr id="18" name="Logo" descr="Tahoe Science Advisory Council logo">
            <a:extLst>
              <a:ext uri="{FF2B5EF4-FFF2-40B4-BE49-F238E27FC236}">
                <a16:creationId xmlns:a16="http://schemas.microsoft.com/office/drawing/2014/main" id="{93E494B7-A8EE-4B2C-9C0E-47D8E2467E0E}"/>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8226" y="106630"/>
            <a:ext cx="2694331" cy="1122638"/>
          </a:xfrm>
          <a:prstGeom prst="rect">
            <a:avLst/>
          </a:prstGeom>
        </p:spPr>
      </p:pic>
      <p:sp>
        <p:nvSpPr>
          <p:cNvPr id="6" name="Title 5">
            <a:extLst>
              <a:ext uri="{FF2B5EF4-FFF2-40B4-BE49-F238E27FC236}">
                <a16:creationId xmlns:a16="http://schemas.microsoft.com/office/drawing/2014/main" id="{4E94E0A8-CA81-40BD-BBA9-B6B8CE82214C}"/>
              </a:ext>
            </a:extLst>
          </p:cNvPr>
          <p:cNvSpPr>
            <a:spLocks noGrp="1"/>
          </p:cNvSpPr>
          <p:nvPr>
            <p:ph type="title"/>
          </p:nvPr>
        </p:nvSpPr>
        <p:spPr/>
        <p:txBody>
          <a:bodyPr/>
          <a:lstStyle/>
          <a:p>
            <a:r>
              <a:rPr lang="en-US" dirty="0"/>
              <a:t>Clarity Model Review</a:t>
            </a:r>
          </a:p>
        </p:txBody>
      </p:sp>
      <p:pic>
        <p:nvPicPr>
          <p:cNvPr id="5" name="Picture 4">
            <a:extLst>
              <a:ext uri="{FF2B5EF4-FFF2-40B4-BE49-F238E27FC236}">
                <a16:creationId xmlns:a16="http://schemas.microsoft.com/office/drawing/2014/main" id="{BECDC032-9925-463F-9305-B288ABD64BEC}"/>
              </a:ext>
            </a:extLst>
          </p:cNvPr>
          <p:cNvPicPr>
            <a:picLocks noChangeAspect="1"/>
          </p:cNvPicPr>
          <p:nvPr/>
        </p:nvPicPr>
        <p:blipFill>
          <a:blip r:embed="rId4"/>
          <a:stretch>
            <a:fillRect/>
          </a:stretch>
        </p:blipFill>
        <p:spPr>
          <a:xfrm>
            <a:off x="164712" y="1982212"/>
            <a:ext cx="6313715" cy="4351338"/>
          </a:xfrm>
          <a:prstGeom prst="rect">
            <a:avLst/>
          </a:prstGeom>
        </p:spPr>
      </p:pic>
    </p:spTree>
    <p:extLst>
      <p:ext uri="{BB962C8B-B14F-4D97-AF65-F5344CB8AC3E}">
        <p14:creationId xmlns:p14="http://schemas.microsoft.com/office/powerpoint/2010/main" val="2100063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ext" descr="Slide Text"/>
          <p:cNvSpPr>
            <a:spLocks noGrp="1"/>
          </p:cNvSpPr>
          <p:nvPr>
            <p:ph idx="1"/>
          </p:nvPr>
        </p:nvSpPr>
        <p:spPr>
          <a:xfrm>
            <a:off x="1259174" y="1811754"/>
            <a:ext cx="10932826" cy="4351338"/>
          </a:xfrm>
        </p:spPr>
        <p:txBody>
          <a:bodyPr>
            <a:normAutofit/>
          </a:bodyPr>
          <a:lstStyle/>
          <a:p>
            <a:r>
              <a:rPr lang="en-US" sz="3200" dirty="0"/>
              <a:t>Council members evaluated strengths and weaknesses</a:t>
            </a:r>
          </a:p>
          <a:p>
            <a:pPr lvl="1"/>
            <a:r>
              <a:rPr lang="en-US" sz="3000" dirty="0"/>
              <a:t>Summarized available data</a:t>
            </a:r>
          </a:p>
          <a:p>
            <a:pPr lvl="1"/>
            <a:endParaRPr lang="en-US" sz="3000" dirty="0"/>
          </a:p>
          <a:p>
            <a:r>
              <a:rPr lang="en-US" sz="3200" dirty="0"/>
              <a:t>Recommendations:</a:t>
            </a:r>
          </a:p>
          <a:p>
            <a:pPr lvl="1"/>
            <a:r>
              <a:rPr lang="en-US" sz="3000" dirty="0"/>
              <a:t>Reevaluate simplifying assumptions</a:t>
            </a:r>
          </a:p>
          <a:p>
            <a:pPr lvl="1"/>
            <a:r>
              <a:rPr lang="en-US" sz="3000" dirty="0"/>
              <a:t>Consider a 3D structure</a:t>
            </a:r>
          </a:p>
          <a:p>
            <a:pPr lvl="1"/>
            <a:r>
              <a:rPr lang="en-US" sz="3000" dirty="0"/>
              <a:t>Enhance ecological algorithms </a:t>
            </a:r>
          </a:p>
          <a:p>
            <a:pPr lvl="1"/>
            <a:endParaRPr lang="en-US" sz="3000" dirty="0"/>
          </a:p>
          <a:p>
            <a:endParaRPr lang="en-US" sz="3200" dirty="0"/>
          </a:p>
          <a:p>
            <a:endParaRPr lang="en-US" sz="3200" dirty="0"/>
          </a:p>
        </p:txBody>
      </p:sp>
      <p:pic>
        <p:nvPicPr>
          <p:cNvPr id="18" name="Logo" descr="Tahoe Science Advisory Council logo">
            <a:extLst>
              <a:ext uri="{FF2B5EF4-FFF2-40B4-BE49-F238E27FC236}">
                <a16:creationId xmlns:a16="http://schemas.microsoft.com/office/drawing/2014/main" id="{93E494B7-A8EE-4B2C-9C0E-47D8E2467E0E}"/>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8226" y="106630"/>
            <a:ext cx="2694331" cy="1122638"/>
          </a:xfrm>
          <a:prstGeom prst="rect">
            <a:avLst/>
          </a:prstGeom>
        </p:spPr>
      </p:pic>
      <p:sp>
        <p:nvSpPr>
          <p:cNvPr id="6" name="Title 5">
            <a:extLst>
              <a:ext uri="{FF2B5EF4-FFF2-40B4-BE49-F238E27FC236}">
                <a16:creationId xmlns:a16="http://schemas.microsoft.com/office/drawing/2014/main" id="{4E94E0A8-CA81-40BD-BBA9-B6B8CE82214C}"/>
              </a:ext>
            </a:extLst>
          </p:cNvPr>
          <p:cNvSpPr>
            <a:spLocks noGrp="1"/>
          </p:cNvSpPr>
          <p:nvPr>
            <p:ph type="title"/>
          </p:nvPr>
        </p:nvSpPr>
        <p:spPr/>
        <p:txBody>
          <a:bodyPr/>
          <a:lstStyle/>
          <a:p>
            <a:r>
              <a:rPr lang="en-US" dirty="0"/>
              <a:t>Clarity Model Review</a:t>
            </a:r>
          </a:p>
        </p:txBody>
      </p:sp>
    </p:spTree>
    <p:extLst>
      <p:ext uri="{BB962C8B-B14F-4D97-AF65-F5344CB8AC3E}">
        <p14:creationId xmlns:p14="http://schemas.microsoft.com/office/powerpoint/2010/main" val="2483817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ext" descr="Slide Text"/>
          <p:cNvSpPr>
            <a:spLocks noGrp="1"/>
          </p:cNvSpPr>
          <p:nvPr>
            <p:ph idx="1"/>
          </p:nvPr>
        </p:nvSpPr>
        <p:spPr>
          <a:xfrm>
            <a:off x="363416" y="2141537"/>
            <a:ext cx="10990384" cy="4351338"/>
          </a:xfrm>
        </p:spPr>
        <p:txBody>
          <a:bodyPr>
            <a:normAutofit/>
          </a:bodyPr>
          <a:lstStyle/>
          <a:p>
            <a:r>
              <a:rPr lang="en-US" sz="3200" dirty="0"/>
              <a:t>Compile an integrated review and analyses of relevant water quality data</a:t>
            </a:r>
          </a:p>
          <a:p>
            <a:r>
              <a:rPr lang="en-US" sz="3200" dirty="0"/>
              <a:t>Support an annual executive-level briefing on watershed and lake conditions. </a:t>
            </a:r>
          </a:p>
          <a:p>
            <a:r>
              <a:rPr lang="en-US" sz="3200" dirty="0"/>
              <a:t>Improve collaboration and coordination among agency partners and the Council</a:t>
            </a:r>
          </a:p>
          <a:p>
            <a:r>
              <a:rPr lang="en-US" sz="3200" dirty="0"/>
              <a:t>Develop collaborative recommendations for data collection programs, analyses, modeling integration and reporting</a:t>
            </a:r>
          </a:p>
          <a:p>
            <a:endParaRPr lang="en-US" sz="3200" dirty="0"/>
          </a:p>
        </p:txBody>
      </p:sp>
      <p:pic>
        <p:nvPicPr>
          <p:cNvPr id="18" name="Logo" descr="Tahoe Science Advisory Council logo">
            <a:extLst>
              <a:ext uri="{FF2B5EF4-FFF2-40B4-BE49-F238E27FC236}">
                <a16:creationId xmlns:a16="http://schemas.microsoft.com/office/drawing/2014/main" id="{93E494B7-A8EE-4B2C-9C0E-47D8E2467E0E}"/>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8226" y="106630"/>
            <a:ext cx="2694331" cy="1122638"/>
          </a:xfrm>
          <a:prstGeom prst="rect">
            <a:avLst/>
          </a:prstGeom>
        </p:spPr>
      </p:pic>
      <p:sp>
        <p:nvSpPr>
          <p:cNvPr id="6" name="Title 5">
            <a:extLst>
              <a:ext uri="{FF2B5EF4-FFF2-40B4-BE49-F238E27FC236}">
                <a16:creationId xmlns:a16="http://schemas.microsoft.com/office/drawing/2014/main" id="{4E94E0A8-CA81-40BD-BBA9-B6B8CE82214C}"/>
              </a:ext>
            </a:extLst>
          </p:cNvPr>
          <p:cNvSpPr>
            <a:spLocks noGrp="1"/>
          </p:cNvSpPr>
          <p:nvPr>
            <p:ph type="title"/>
          </p:nvPr>
        </p:nvSpPr>
        <p:spPr/>
        <p:txBody>
          <a:bodyPr/>
          <a:lstStyle/>
          <a:p>
            <a:r>
              <a:rPr lang="en-US" dirty="0"/>
              <a:t>Lake Tahoe Data Synthesis and Analysis</a:t>
            </a:r>
          </a:p>
        </p:txBody>
      </p:sp>
    </p:spTree>
    <p:extLst>
      <p:ext uri="{BB962C8B-B14F-4D97-AF65-F5344CB8AC3E}">
        <p14:creationId xmlns:p14="http://schemas.microsoft.com/office/powerpoint/2010/main" val="2657380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ext" descr="Slide Text"/>
          <p:cNvSpPr>
            <a:spLocks noGrp="1"/>
          </p:cNvSpPr>
          <p:nvPr>
            <p:ph idx="1"/>
          </p:nvPr>
        </p:nvSpPr>
        <p:spPr>
          <a:xfrm>
            <a:off x="838200" y="2141537"/>
            <a:ext cx="10515600" cy="4351338"/>
          </a:xfrm>
        </p:spPr>
        <p:txBody>
          <a:bodyPr>
            <a:normAutofit/>
          </a:bodyPr>
          <a:lstStyle/>
          <a:p>
            <a:r>
              <a:rPr lang="en-US" sz="3200" dirty="0"/>
              <a:t>Phase 1 - planning project and approaches (complete)</a:t>
            </a:r>
          </a:p>
          <a:p>
            <a:r>
              <a:rPr lang="en-US" sz="3200" dirty="0"/>
              <a:t>Phase 2 (through August 2021) - implement the process</a:t>
            </a:r>
          </a:p>
          <a:p>
            <a:pPr lvl="1"/>
            <a:r>
              <a:rPr lang="en-US" sz="3000" dirty="0"/>
              <a:t>Evaluate 2020 data</a:t>
            </a:r>
          </a:p>
          <a:p>
            <a:pPr lvl="1"/>
            <a:r>
              <a:rPr lang="en-US" sz="3000" dirty="0"/>
              <a:t>Facilitate discussion between partners </a:t>
            </a:r>
          </a:p>
          <a:p>
            <a:r>
              <a:rPr lang="en-US" sz="3200" dirty="0"/>
              <a:t>Phase 3 - Continue annual iteration of the process</a:t>
            </a:r>
          </a:p>
          <a:p>
            <a:pPr lvl="1"/>
            <a:r>
              <a:rPr lang="en-US" sz="3000" dirty="0"/>
              <a:t>Consider new approaches to data analysis </a:t>
            </a:r>
          </a:p>
          <a:p>
            <a:pPr lvl="1"/>
            <a:r>
              <a:rPr lang="en-US" sz="3000" dirty="0"/>
              <a:t>Assess linkages to other relevant projects</a:t>
            </a:r>
          </a:p>
          <a:p>
            <a:endParaRPr lang="en-US" sz="3200" dirty="0"/>
          </a:p>
          <a:p>
            <a:endParaRPr lang="en-US" sz="3200" dirty="0"/>
          </a:p>
        </p:txBody>
      </p:sp>
      <p:pic>
        <p:nvPicPr>
          <p:cNvPr id="18" name="Logo" descr="Tahoe Science Advisory Council logo">
            <a:extLst>
              <a:ext uri="{FF2B5EF4-FFF2-40B4-BE49-F238E27FC236}">
                <a16:creationId xmlns:a16="http://schemas.microsoft.com/office/drawing/2014/main" id="{93E494B7-A8EE-4B2C-9C0E-47D8E2467E0E}"/>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8226" y="106630"/>
            <a:ext cx="2694331" cy="1122638"/>
          </a:xfrm>
          <a:prstGeom prst="rect">
            <a:avLst/>
          </a:prstGeom>
        </p:spPr>
      </p:pic>
      <p:sp>
        <p:nvSpPr>
          <p:cNvPr id="6" name="Title 5">
            <a:extLst>
              <a:ext uri="{FF2B5EF4-FFF2-40B4-BE49-F238E27FC236}">
                <a16:creationId xmlns:a16="http://schemas.microsoft.com/office/drawing/2014/main" id="{4E94E0A8-CA81-40BD-BBA9-B6B8CE82214C}"/>
              </a:ext>
            </a:extLst>
          </p:cNvPr>
          <p:cNvSpPr>
            <a:spLocks noGrp="1"/>
          </p:cNvSpPr>
          <p:nvPr>
            <p:ph type="title"/>
          </p:nvPr>
        </p:nvSpPr>
        <p:spPr/>
        <p:txBody>
          <a:bodyPr/>
          <a:lstStyle/>
          <a:p>
            <a:r>
              <a:rPr lang="en-US" dirty="0"/>
              <a:t>Lake Tahoe Data Synthesis and Analysis</a:t>
            </a:r>
          </a:p>
        </p:txBody>
      </p:sp>
    </p:spTree>
    <p:extLst>
      <p:ext uri="{BB962C8B-B14F-4D97-AF65-F5344CB8AC3E}">
        <p14:creationId xmlns:p14="http://schemas.microsoft.com/office/powerpoint/2010/main" val="2138917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ext" descr="Slide Text"/>
          <p:cNvSpPr>
            <a:spLocks noGrp="1"/>
          </p:cNvSpPr>
          <p:nvPr>
            <p:ph idx="1"/>
          </p:nvPr>
        </p:nvSpPr>
        <p:spPr>
          <a:xfrm>
            <a:off x="363416" y="2141537"/>
            <a:ext cx="10990384" cy="4351338"/>
          </a:xfrm>
        </p:spPr>
        <p:txBody>
          <a:bodyPr>
            <a:normAutofit/>
          </a:bodyPr>
          <a:lstStyle/>
          <a:p>
            <a:r>
              <a:rPr lang="en-US" sz="3200" dirty="0"/>
              <a:t>May-June 2021 – DSA Workshop with partners</a:t>
            </a:r>
          </a:p>
          <a:p>
            <a:r>
              <a:rPr lang="en-US" sz="3200" dirty="0"/>
              <a:t>June-July 2021 - Executive briefing on lake conditions</a:t>
            </a:r>
          </a:p>
          <a:p>
            <a:r>
              <a:rPr lang="en-US" sz="3200" dirty="0"/>
              <a:t>Develop proposals to revisit the lake clarity model (in progress)</a:t>
            </a:r>
          </a:p>
          <a:p>
            <a:r>
              <a:rPr lang="en-US" sz="3200" dirty="0"/>
              <a:t>Reintegrate our understanding of nearshore processes (needs council discussion)</a:t>
            </a:r>
          </a:p>
          <a:p>
            <a:endParaRPr lang="en-US" sz="3200" dirty="0"/>
          </a:p>
          <a:p>
            <a:endParaRPr lang="en-US" sz="3200" dirty="0"/>
          </a:p>
        </p:txBody>
      </p:sp>
      <p:pic>
        <p:nvPicPr>
          <p:cNvPr id="18" name="Logo" descr="Tahoe Science Advisory Council logo">
            <a:extLst>
              <a:ext uri="{FF2B5EF4-FFF2-40B4-BE49-F238E27FC236}">
                <a16:creationId xmlns:a16="http://schemas.microsoft.com/office/drawing/2014/main" id="{93E494B7-A8EE-4B2C-9C0E-47D8E2467E0E}"/>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8226" y="106630"/>
            <a:ext cx="2694331" cy="1122638"/>
          </a:xfrm>
          <a:prstGeom prst="rect">
            <a:avLst/>
          </a:prstGeom>
        </p:spPr>
      </p:pic>
      <p:sp>
        <p:nvSpPr>
          <p:cNvPr id="6" name="Title 5">
            <a:extLst>
              <a:ext uri="{FF2B5EF4-FFF2-40B4-BE49-F238E27FC236}">
                <a16:creationId xmlns:a16="http://schemas.microsoft.com/office/drawing/2014/main" id="{4E94E0A8-CA81-40BD-BBA9-B6B8CE82214C}"/>
              </a:ext>
            </a:extLst>
          </p:cNvPr>
          <p:cNvSpPr>
            <a:spLocks noGrp="1"/>
          </p:cNvSpPr>
          <p:nvPr>
            <p:ph type="title"/>
          </p:nvPr>
        </p:nvSpPr>
        <p:spPr/>
        <p:txBody>
          <a:bodyPr/>
          <a:lstStyle/>
          <a:p>
            <a:r>
              <a:rPr lang="en-US" dirty="0"/>
              <a:t>Moving toward the future</a:t>
            </a:r>
          </a:p>
        </p:txBody>
      </p:sp>
    </p:spTree>
    <p:extLst>
      <p:ext uri="{BB962C8B-B14F-4D97-AF65-F5344CB8AC3E}">
        <p14:creationId xmlns:p14="http://schemas.microsoft.com/office/powerpoint/2010/main" val="2635723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F72E3A9-5A3B-4FAF-88D6-E1B85C668D4B}"/>
              </a:ext>
            </a:extLst>
          </p:cNvPr>
          <p:cNvPicPr>
            <a:picLocks noGrp="1" noChangeAspect="1"/>
          </p:cNvPicPr>
          <p:nvPr>
            <p:ph idx="1"/>
          </p:nvPr>
        </p:nvPicPr>
        <p:blipFill>
          <a:blip r:embed="rId2"/>
          <a:stretch>
            <a:fillRect/>
          </a:stretch>
        </p:blipFill>
        <p:spPr>
          <a:xfrm>
            <a:off x="3045622" y="293737"/>
            <a:ext cx="8397908" cy="6270526"/>
          </a:xfrm>
        </p:spPr>
      </p:pic>
      <p:pic>
        <p:nvPicPr>
          <p:cNvPr id="18" name="Logo" descr="Tahoe Science Advisory Council logo">
            <a:extLst>
              <a:ext uri="{FF2B5EF4-FFF2-40B4-BE49-F238E27FC236}">
                <a16:creationId xmlns:a16="http://schemas.microsoft.com/office/drawing/2014/main" id="{93E494B7-A8EE-4B2C-9C0E-47D8E2467E0E}"/>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913" y="263082"/>
            <a:ext cx="2694331" cy="1122638"/>
          </a:xfrm>
          <a:prstGeom prst="rect">
            <a:avLst/>
          </a:prstGeom>
        </p:spPr>
      </p:pic>
      <p:sp>
        <p:nvSpPr>
          <p:cNvPr id="2" name="TextBox 1">
            <a:extLst>
              <a:ext uri="{FF2B5EF4-FFF2-40B4-BE49-F238E27FC236}">
                <a16:creationId xmlns:a16="http://schemas.microsoft.com/office/drawing/2014/main" id="{7E164F32-4712-4E25-A57E-B08A81493311}"/>
              </a:ext>
            </a:extLst>
          </p:cNvPr>
          <p:cNvSpPr txBox="1"/>
          <p:nvPr/>
        </p:nvSpPr>
        <p:spPr>
          <a:xfrm>
            <a:off x="10133941" y="6096336"/>
            <a:ext cx="1309589" cy="369332"/>
          </a:xfrm>
          <a:prstGeom prst="rect">
            <a:avLst/>
          </a:prstGeom>
          <a:noFill/>
        </p:spPr>
        <p:txBody>
          <a:bodyPr wrap="none" rtlCol="0">
            <a:spAutoFit/>
          </a:bodyPr>
          <a:lstStyle/>
          <a:p>
            <a:r>
              <a:rPr lang="en-US" dirty="0"/>
              <a:t>Chris </a:t>
            </a:r>
            <a:r>
              <a:rPr lang="en-US" dirty="0" err="1"/>
              <a:t>Knopp</a:t>
            </a:r>
            <a:endParaRPr lang="en-US" dirty="0"/>
          </a:p>
        </p:txBody>
      </p:sp>
    </p:spTree>
    <p:extLst>
      <p:ext uri="{BB962C8B-B14F-4D97-AF65-F5344CB8AC3E}">
        <p14:creationId xmlns:p14="http://schemas.microsoft.com/office/powerpoint/2010/main" val="899236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65CF9D-F3E4-4B38-8ECD-42A28502B089}"/>
              </a:ext>
            </a:extLst>
          </p:cNvPr>
          <p:cNvSpPr>
            <a:spLocks noGrp="1"/>
          </p:cNvSpPr>
          <p:nvPr>
            <p:ph type="pic" sz="quarter" idx="13"/>
          </p:nvPr>
        </p:nvSpPr>
        <p:spPr/>
      </p:sp>
      <p:sp>
        <p:nvSpPr>
          <p:cNvPr id="6" name="Subtitle 2">
            <a:extLst>
              <a:ext uri="{FF2B5EF4-FFF2-40B4-BE49-F238E27FC236}">
                <a16:creationId xmlns:a16="http://schemas.microsoft.com/office/drawing/2014/main" id="{F17996EB-6570-4D7E-BC72-E2829925B69D}"/>
              </a:ext>
            </a:extLst>
          </p:cNvPr>
          <p:cNvSpPr txBox="1">
            <a:spLocks/>
          </p:cNvSpPr>
          <p:nvPr/>
        </p:nvSpPr>
        <p:spPr>
          <a:xfrm>
            <a:off x="4945558" y="4023077"/>
            <a:ext cx="6933465" cy="2519604"/>
          </a:xfrm>
          <a:prstGeom prst="rect">
            <a:avLst/>
          </a:prstGeom>
          <a:solidFill>
            <a:schemeClr val="bg1"/>
          </a:solidFill>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r>
              <a:rPr lang="en-US" sz="2000" b="1" u="sng" dirty="0">
                <a:solidFill>
                  <a:schemeClr val="accent1">
                    <a:lumMod val="75000"/>
                  </a:schemeClr>
                </a:solidFill>
              </a:rPr>
              <a:t>TSAC Upland Ecosystem Team</a:t>
            </a:r>
            <a:endParaRPr lang="en-US" sz="2000" b="1" dirty="0">
              <a:solidFill>
                <a:schemeClr val="accent1">
                  <a:lumMod val="75000"/>
                </a:schemeClr>
              </a:solidFill>
            </a:endParaRPr>
          </a:p>
          <a:p>
            <a:pPr algn="ctr"/>
            <a:r>
              <a:rPr lang="en-US" sz="2000" b="1" dirty="0">
                <a:solidFill>
                  <a:schemeClr val="accent1">
                    <a:lumMod val="75000"/>
                  </a:schemeClr>
                </a:solidFill>
              </a:rPr>
              <a:t>Pat Manley, USFS Pacific Southwest Research Station</a:t>
            </a:r>
          </a:p>
          <a:p>
            <a:pPr algn="ctr"/>
            <a:r>
              <a:rPr lang="en-US" sz="2000" b="1" dirty="0">
                <a:solidFill>
                  <a:schemeClr val="accent1">
                    <a:lumMod val="75000"/>
                  </a:schemeClr>
                </a:solidFill>
              </a:rPr>
              <a:t>Adrian Harpold, University of Nevada, Reno</a:t>
            </a:r>
          </a:p>
          <a:p>
            <a:pPr algn="ctr"/>
            <a:r>
              <a:rPr lang="en-US" sz="2000" b="1" dirty="0">
                <a:solidFill>
                  <a:schemeClr val="accent1">
                    <a:lumMod val="75000"/>
                  </a:schemeClr>
                </a:solidFill>
              </a:rPr>
              <a:t>Sudeep Chandra, University of Nevada, Reno</a:t>
            </a:r>
          </a:p>
          <a:p>
            <a:pPr algn="ctr"/>
            <a:r>
              <a:rPr lang="en-US" sz="2000" b="1" dirty="0">
                <a:solidFill>
                  <a:schemeClr val="accent1">
                    <a:lumMod val="75000"/>
                  </a:schemeClr>
                </a:solidFill>
              </a:rPr>
              <a:t>Max Moritz, University of California, Santa Barbara</a:t>
            </a:r>
          </a:p>
          <a:p>
            <a:pPr algn="ctr"/>
            <a:r>
              <a:rPr lang="en-US" sz="2000" b="1" dirty="0">
                <a:solidFill>
                  <a:schemeClr val="accent1">
                    <a:lumMod val="75000"/>
                  </a:schemeClr>
                </a:solidFill>
              </a:rPr>
              <a:t>Adam Watts, Desert Research Institute</a:t>
            </a:r>
          </a:p>
        </p:txBody>
      </p:sp>
      <p:sp>
        <p:nvSpPr>
          <p:cNvPr id="8" name="Title 1">
            <a:extLst>
              <a:ext uri="{FF2B5EF4-FFF2-40B4-BE49-F238E27FC236}">
                <a16:creationId xmlns:a16="http://schemas.microsoft.com/office/drawing/2014/main" id="{BBB1A7E1-B1EC-49C9-BFB5-90BA9C4F8A70}"/>
              </a:ext>
            </a:extLst>
          </p:cNvPr>
          <p:cNvSpPr txBox="1">
            <a:spLocks/>
          </p:cNvSpPr>
          <p:nvPr/>
        </p:nvSpPr>
        <p:spPr>
          <a:xfrm>
            <a:off x="4273404" y="0"/>
            <a:ext cx="8031614" cy="2971801"/>
          </a:xfrm>
          <a:prstGeom prst="rect">
            <a:avLst/>
          </a:prstGeom>
        </p:spPr>
        <p:txBody>
          <a:bodyPr vert="horz" lIns="0" tIns="0" rIns="0" bIns="0" rtlCol="0" anchor="b">
            <a:normAutofit fontScale="97500"/>
          </a:bodyPr>
          <a:lstStyle>
            <a:lvl1pPr algn="l" defTabSz="914400" rtl="0" eaLnBrk="1" latinLnBrk="0" hangingPunct="1">
              <a:lnSpc>
                <a:spcPct val="90000"/>
              </a:lnSpc>
              <a:spcBef>
                <a:spcPct val="0"/>
              </a:spcBef>
              <a:buNone/>
              <a:defRPr sz="4800" b="1" kern="1200" cap="all" baseline="0">
                <a:solidFill>
                  <a:schemeClr val="tx1"/>
                </a:solidFill>
                <a:latin typeface="+mj-lt"/>
                <a:ea typeface="+mj-ea"/>
                <a:cs typeface="+mj-cs"/>
              </a:defRPr>
            </a:lvl1pPr>
          </a:lstStyle>
          <a:p>
            <a:pPr algn="ctr"/>
            <a:r>
              <a:rPr lang="en-US" sz="4000" cap="none" dirty="0"/>
              <a:t>Integrated Research to Support Restoration of Upland Ecosystems </a:t>
            </a:r>
          </a:p>
          <a:p>
            <a:pPr algn="ctr"/>
            <a:r>
              <a:rPr lang="en-US" sz="4000" cap="none" dirty="0"/>
              <a:t>in the Lake Tahoe Basin</a:t>
            </a:r>
            <a:br>
              <a:rPr lang="en-US" sz="4000" cap="none" dirty="0"/>
            </a:br>
            <a:endParaRPr lang="en-US" sz="4000" cap="none" dirty="0"/>
          </a:p>
        </p:txBody>
      </p:sp>
      <p:pic>
        <p:nvPicPr>
          <p:cNvPr id="11" name="Picture 2" descr="Lake Tahoe USFS (@LakeTahoeUSFS) | Twitter">
            <a:extLst>
              <a:ext uri="{FF2B5EF4-FFF2-40B4-BE49-F238E27FC236}">
                <a16:creationId xmlns:a16="http://schemas.microsoft.com/office/drawing/2014/main" id="{7548F976-E83A-45B4-92F7-9990170B3B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78728" cy="26090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limate Change Is Disrupting Bear Hibernation In Tahoe. That's Bad ...">
            <a:extLst>
              <a:ext uri="{FF2B5EF4-FFF2-40B4-BE49-F238E27FC236}">
                <a16:creationId xmlns:a16="http://schemas.microsoft.com/office/drawing/2014/main" id="{7738F695-9B6B-4C8E-80D1-5DC284B06A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86" y="2434130"/>
            <a:ext cx="3595721" cy="22993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EF2AE58-7920-42D5-BBD0-1FF575A9D591}"/>
              </a:ext>
            </a:extLst>
          </p:cNvPr>
          <p:cNvSpPr txBox="1"/>
          <p:nvPr/>
        </p:nvSpPr>
        <p:spPr>
          <a:xfrm>
            <a:off x="6369969" y="2316540"/>
            <a:ext cx="4084643" cy="1569660"/>
          </a:xfrm>
          <a:prstGeom prst="rect">
            <a:avLst/>
          </a:prstGeom>
          <a:noFill/>
        </p:spPr>
        <p:txBody>
          <a:bodyPr wrap="none" rtlCol="0">
            <a:spAutoFit/>
          </a:bodyPr>
          <a:lstStyle/>
          <a:p>
            <a:pPr algn="ctr"/>
            <a:endParaRPr lang="en-US" sz="2400" dirty="0"/>
          </a:p>
          <a:p>
            <a:pPr algn="ctr"/>
            <a:r>
              <a:rPr lang="en-US" sz="2400" dirty="0"/>
              <a:t>Tahoe Science Advisory Council</a:t>
            </a:r>
          </a:p>
          <a:p>
            <a:pPr algn="ctr"/>
            <a:r>
              <a:rPr lang="en-US" sz="2400" dirty="0"/>
              <a:t>Executive Meeting </a:t>
            </a:r>
          </a:p>
          <a:p>
            <a:pPr algn="ctr"/>
            <a:r>
              <a:rPr lang="en-US" sz="2400" dirty="0"/>
              <a:t>March 23, 2021</a:t>
            </a:r>
          </a:p>
        </p:txBody>
      </p:sp>
      <p:pic>
        <p:nvPicPr>
          <p:cNvPr id="3074" name="Picture 2" descr="Glen Alpine Trail to Lake Aloha, Lake Tahoe, California">
            <a:extLst>
              <a:ext uri="{FF2B5EF4-FFF2-40B4-BE49-F238E27FC236}">
                <a16:creationId xmlns:a16="http://schemas.microsoft.com/office/drawing/2014/main" id="{202775CC-7F55-4556-A588-53E8623660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531" y="4549179"/>
            <a:ext cx="3170873" cy="2277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005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7B73C9-12E3-47F9-85C7-B774E101F82C}"/>
              </a:ext>
            </a:extLst>
          </p:cNvPr>
          <p:cNvSpPr>
            <a:spLocks noGrp="1"/>
          </p:cNvSpPr>
          <p:nvPr>
            <p:ph type="sldNum" sz="quarter" idx="12"/>
          </p:nvPr>
        </p:nvSpPr>
        <p:spPr/>
        <p:txBody>
          <a:bodyPr/>
          <a:lstStyle/>
          <a:p>
            <a:fld id="{48BB047D-A6CD-43AB-96F0-683C726B586B}" type="slidenum">
              <a:rPr lang="en-IN" smtClean="0"/>
              <a:pPr/>
              <a:t>3</a:t>
            </a:fld>
            <a:endParaRPr lang="en-IN" dirty="0"/>
          </a:p>
        </p:txBody>
      </p:sp>
      <p:pic>
        <p:nvPicPr>
          <p:cNvPr id="1026" name="Picture 2" descr="LAKE TAHOE BASIN MANAGEMENT UNIT MAP CALIFORNIA - ToursMaps.com ®">
            <a:extLst>
              <a:ext uri="{FF2B5EF4-FFF2-40B4-BE49-F238E27FC236}">
                <a16:creationId xmlns:a16="http://schemas.microsoft.com/office/drawing/2014/main" id="{DB89AC23-4597-4EE2-B99C-F154CA5095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34"/>
          <a:stretch/>
        </p:blipFill>
        <p:spPr bwMode="auto">
          <a:xfrm>
            <a:off x="4051777" y="12980"/>
            <a:ext cx="814022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nowlands Network - LTBMU">
            <a:extLst>
              <a:ext uri="{FF2B5EF4-FFF2-40B4-BE49-F238E27FC236}">
                <a16:creationId xmlns:a16="http://schemas.microsoft.com/office/drawing/2014/main" id="{C9B2BE8F-A1B2-4D20-859F-21624529A9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77078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936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AE92549-D4A8-4E62-AABA-3BCDB30E4C54}"/>
              </a:ext>
            </a:extLst>
          </p:cNvPr>
          <p:cNvPicPr>
            <a:picLocks noChangeAspect="1"/>
          </p:cNvPicPr>
          <p:nvPr/>
        </p:nvPicPr>
        <p:blipFill>
          <a:blip r:embed="rId3"/>
          <a:stretch>
            <a:fillRect/>
          </a:stretch>
        </p:blipFill>
        <p:spPr>
          <a:xfrm>
            <a:off x="480448" y="1410347"/>
            <a:ext cx="10833315" cy="5207898"/>
          </a:xfrm>
          <a:prstGeom prst="rect">
            <a:avLst/>
          </a:prstGeom>
        </p:spPr>
      </p:pic>
      <p:sp>
        <p:nvSpPr>
          <p:cNvPr id="2" name="Title 1"/>
          <p:cNvSpPr>
            <a:spLocks noGrp="1"/>
          </p:cNvSpPr>
          <p:nvPr>
            <p:ph type="title"/>
          </p:nvPr>
        </p:nvSpPr>
        <p:spPr>
          <a:xfrm>
            <a:off x="1535006" y="77336"/>
            <a:ext cx="10157883" cy="1011045"/>
          </a:xfrm>
        </p:spPr>
        <p:txBody>
          <a:bodyPr/>
          <a:lstStyle/>
          <a:p>
            <a:r>
              <a:rPr lang="en-US" dirty="0"/>
              <a:t>Focal Areas of t</a:t>
            </a:r>
            <a:r>
              <a:rPr lang="en-US" b="1" dirty="0"/>
              <a:t>he Upland Ecosystem Science-to-Action Plan</a:t>
            </a:r>
          </a:p>
        </p:txBody>
      </p:sp>
    </p:spTree>
    <p:extLst>
      <p:ext uri="{BB962C8B-B14F-4D97-AF65-F5344CB8AC3E}">
        <p14:creationId xmlns:p14="http://schemas.microsoft.com/office/powerpoint/2010/main" val="1938754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AE92549-D4A8-4E62-AABA-3BCDB30E4C54}"/>
              </a:ext>
            </a:extLst>
          </p:cNvPr>
          <p:cNvPicPr>
            <a:picLocks noChangeAspect="1"/>
          </p:cNvPicPr>
          <p:nvPr/>
        </p:nvPicPr>
        <p:blipFill>
          <a:blip r:embed="rId3"/>
          <a:stretch>
            <a:fillRect/>
          </a:stretch>
        </p:blipFill>
        <p:spPr>
          <a:xfrm>
            <a:off x="480448" y="1410347"/>
            <a:ext cx="10833315" cy="5207898"/>
          </a:xfrm>
          <a:prstGeom prst="rect">
            <a:avLst/>
          </a:prstGeom>
        </p:spPr>
      </p:pic>
      <p:sp>
        <p:nvSpPr>
          <p:cNvPr id="2" name="Title 1"/>
          <p:cNvSpPr>
            <a:spLocks noGrp="1"/>
          </p:cNvSpPr>
          <p:nvPr>
            <p:ph type="title"/>
          </p:nvPr>
        </p:nvSpPr>
        <p:spPr>
          <a:xfrm>
            <a:off x="1535006" y="77336"/>
            <a:ext cx="10157883" cy="1011045"/>
          </a:xfrm>
        </p:spPr>
        <p:txBody>
          <a:bodyPr/>
          <a:lstStyle/>
          <a:p>
            <a:r>
              <a:rPr lang="en-US" dirty="0"/>
              <a:t>Focal Areas of t</a:t>
            </a:r>
            <a:r>
              <a:rPr lang="en-US" b="1" dirty="0"/>
              <a:t>he Upland Ecosystem Science-to-Action Plan</a:t>
            </a:r>
          </a:p>
        </p:txBody>
      </p:sp>
      <p:sp>
        <p:nvSpPr>
          <p:cNvPr id="3" name="TextBox 2">
            <a:extLst>
              <a:ext uri="{FF2B5EF4-FFF2-40B4-BE49-F238E27FC236}">
                <a16:creationId xmlns:a16="http://schemas.microsoft.com/office/drawing/2014/main" id="{4A26F140-2F03-4ABE-81B0-C1CA2810B9A0}"/>
              </a:ext>
            </a:extLst>
          </p:cNvPr>
          <p:cNvSpPr txBox="1"/>
          <p:nvPr/>
        </p:nvSpPr>
        <p:spPr>
          <a:xfrm>
            <a:off x="4855887" y="2324020"/>
            <a:ext cx="2818144" cy="1015663"/>
          </a:xfrm>
          <a:prstGeom prst="rect">
            <a:avLst/>
          </a:prstGeom>
          <a:noFill/>
        </p:spPr>
        <p:txBody>
          <a:bodyPr wrap="none" rtlCol="0">
            <a:spAutoFit/>
          </a:bodyPr>
          <a:lstStyle/>
          <a:p>
            <a:r>
              <a:rPr lang="en-US" sz="2000" b="1" dirty="0">
                <a:solidFill>
                  <a:srgbClr val="009900"/>
                </a:solidFill>
              </a:rPr>
              <a:t>Tree stress and mortality</a:t>
            </a:r>
          </a:p>
          <a:p>
            <a:r>
              <a:rPr lang="en-US" sz="2000" b="1" dirty="0">
                <a:solidFill>
                  <a:srgbClr val="009900"/>
                </a:solidFill>
              </a:rPr>
              <a:t>Restore fire dynamics</a:t>
            </a:r>
          </a:p>
          <a:p>
            <a:r>
              <a:rPr lang="en-US" sz="2000" b="1" dirty="0">
                <a:solidFill>
                  <a:srgbClr val="009900"/>
                </a:solidFill>
              </a:rPr>
              <a:t>Carbon sequestration</a:t>
            </a:r>
          </a:p>
        </p:txBody>
      </p:sp>
    </p:spTree>
    <p:extLst>
      <p:ext uri="{BB962C8B-B14F-4D97-AF65-F5344CB8AC3E}">
        <p14:creationId xmlns:p14="http://schemas.microsoft.com/office/powerpoint/2010/main" val="478974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AE92549-D4A8-4E62-AABA-3BCDB30E4C54}"/>
              </a:ext>
            </a:extLst>
          </p:cNvPr>
          <p:cNvPicPr>
            <a:picLocks noChangeAspect="1"/>
          </p:cNvPicPr>
          <p:nvPr/>
        </p:nvPicPr>
        <p:blipFill>
          <a:blip r:embed="rId3"/>
          <a:stretch>
            <a:fillRect/>
          </a:stretch>
        </p:blipFill>
        <p:spPr>
          <a:xfrm>
            <a:off x="480448" y="1410347"/>
            <a:ext cx="10833315" cy="5207898"/>
          </a:xfrm>
          <a:prstGeom prst="rect">
            <a:avLst/>
          </a:prstGeom>
        </p:spPr>
      </p:pic>
      <p:sp>
        <p:nvSpPr>
          <p:cNvPr id="2" name="Title 1"/>
          <p:cNvSpPr>
            <a:spLocks noGrp="1"/>
          </p:cNvSpPr>
          <p:nvPr>
            <p:ph type="title"/>
          </p:nvPr>
        </p:nvSpPr>
        <p:spPr>
          <a:xfrm>
            <a:off x="1535006" y="77336"/>
            <a:ext cx="10157883" cy="1011045"/>
          </a:xfrm>
        </p:spPr>
        <p:txBody>
          <a:bodyPr/>
          <a:lstStyle/>
          <a:p>
            <a:r>
              <a:rPr lang="en-US" dirty="0"/>
              <a:t>Focal Areas of t</a:t>
            </a:r>
            <a:r>
              <a:rPr lang="en-US" b="1" dirty="0"/>
              <a:t>he Upland Ecosystem Science-to-Action Plan</a:t>
            </a:r>
          </a:p>
        </p:txBody>
      </p:sp>
      <p:sp>
        <p:nvSpPr>
          <p:cNvPr id="8" name="TextBox 7">
            <a:extLst>
              <a:ext uri="{FF2B5EF4-FFF2-40B4-BE49-F238E27FC236}">
                <a16:creationId xmlns:a16="http://schemas.microsoft.com/office/drawing/2014/main" id="{0DD2B3DD-882D-4E14-A8FB-B1CABC6BEA12}"/>
              </a:ext>
            </a:extLst>
          </p:cNvPr>
          <p:cNvSpPr txBox="1"/>
          <p:nvPr/>
        </p:nvSpPr>
        <p:spPr>
          <a:xfrm>
            <a:off x="1909361" y="4646066"/>
            <a:ext cx="2157129" cy="1323439"/>
          </a:xfrm>
          <a:prstGeom prst="rect">
            <a:avLst/>
          </a:prstGeom>
          <a:noFill/>
        </p:spPr>
        <p:txBody>
          <a:bodyPr wrap="none" rtlCol="0">
            <a:spAutoFit/>
          </a:bodyPr>
          <a:lstStyle/>
          <a:p>
            <a:r>
              <a:rPr lang="en-US" sz="2000" b="1" dirty="0">
                <a:solidFill>
                  <a:srgbClr val="009900"/>
                </a:solidFill>
              </a:rPr>
              <a:t>Habitat dynamics</a:t>
            </a:r>
          </a:p>
          <a:p>
            <a:r>
              <a:rPr lang="en-US" sz="2000" b="1" dirty="0">
                <a:solidFill>
                  <a:srgbClr val="009900"/>
                </a:solidFill>
              </a:rPr>
              <a:t>Climate tolerances</a:t>
            </a:r>
          </a:p>
          <a:p>
            <a:r>
              <a:rPr lang="en-US" sz="2000" b="1" dirty="0">
                <a:solidFill>
                  <a:srgbClr val="009900"/>
                </a:solidFill>
              </a:rPr>
              <a:t>Forest functions</a:t>
            </a:r>
          </a:p>
          <a:p>
            <a:r>
              <a:rPr lang="en-US" sz="2000" b="1" dirty="0">
                <a:solidFill>
                  <a:srgbClr val="009900"/>
                </a:solidFill>
              </a:rPr>
              <a:t>Reforestation </a:t>
            </a:r>
          </a:p>
        </p:txBody>
      </p:sp>
    </p:spTree>
    <p:extLst>
      <p:ext uri="{BB962C8B-B14F-4D97-AF65-F5344CB8AC3E}">
        <p14:creationId xmlns:p14="http://schemas.microsoft.com/office/powerpoint/2010/main" val="4107743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AE92549-D4A8-4E62-AABA-3BCDB30E4C54}"/>
              </a:ext>
            </a:extLst>
          </p:cNvPr>
          <p:cNvPicPr>
            <a:picLocks noChangeAspect="1"/>
          </p:cNvPicPr>
          <p:nvPr/>
        </p:nvPicPr>
        <p:blipFill>
          <a:blip r:embed="rId3"/>
          <a:stretch>
            <a:fillRect/>
          </a:stretch>
        </p:blipFill>
        <p:spPr>
          <a:xfrm>
            <a:off x="480448" y="1410347"/>
            <a:ext cx="10833315" cy="5207898"/>
          </a:xfrm>
          <a:prstGeom prst="rect">
            <a:avLst/>
          </a:prstGeom>
        </p:spPr>
      </p:pic>
      <p:sp>
        <p:nvSpPr>
          <p:cNvPr id="2" name="Title 1"/>
          <p:cNvSpPr>
            <a:spLocks noGrp="1"/>
          </p:cNvSpPr>
          <p:nvPr>
            <p:ph type="title"/>
          </p:nvPr>
        </p:nvSpPr>
        <p:spPr>
          <a:xfrm>
            <a:off x="1535006" y="77336"/>
            <a:ext cx="10157883" cy="1011045"/>
          </a:xfrm>
        </p:spPr>
        <p:txBody>
          <a:bodyPr/>
          <a:lstStyle/>
          <a:p>
            <a:r>
              <a:rPr lang="en-US" dirty="0"/>
              <a:t>Focal Areas of t</a:t>
            </a:r>
            <a:r>
              <a:rPr lang="en-US" b="1" dirty="0"/>
              <a:t>he Upland Ecosystem Science-to-Action Plan</a:t>
            </a:r>
          </a:p>
        </p:txBody>
      </p:sp>
      <p:sp>
        <p:nvSpPr>
          <p:cNvPr id="7" name="TextBox 6">
            <a:extLst>
              <a:ext uri="{FF2B5EF4-FFF2-40B4-BE49-F238E27FC236}">
                <a16:creationId xmlns:a16="http://schemas.microsoft.com/office/drawing/2014/main" id="{5BED2D44-F678-43D8-B5BA-3D195548AABA}"/>
              </a:ext>
            </a:extLst>
          </p:cNvPr>
          <p:cNvSpPr txBox="1"/>
          <p:nvPr/>
        </p:nvSpPr>
        <p:spPr>
          <a:xfrm>
            <a:off x="8392485" y="4677062"/>
            <a:ext cx="3233193" cy="1631216"/>
          </a:xfrm>
          <a:prstGeom prst="rect">
            <a:avLst/>
          </a:prstGeom>
          <a:noFill/>
        </p:spPr>
        <p:txBody>
          <a:bodyPr wrap="none" rtlCol="0">
            <a:spAutoFit/>
          </a:bodyPr>
          <a:lstStyle/>
          <a:p>
            <a:r>
              <a:rPr lang="en-US" sz="2000" b="1" dirty="0">
                <a:solidFill>
                  <a:srgbClr val="009900"/>
                </a:solidFill>
              </a:rPr>
              <a:t>Habitat dynamics</a:t>
            </a:r>
          </a:p>
          <a:p>
            <a:r>
              <a:rPr lang="en-US" sz="2000" b="1" dirty="0">
                <a:solidFill>
                  <a:srgbClr val="009900"/>
                </a:solidFill>
              </a:rPr>
              <a:t>Water dynamics </a:t>
            </a:r>
          </a:p>
          <a:p>
            <a:r>
              <a:rPr lang="en-US" sz="2000" b="1" dirty="0">
                <a:solidFill>
                  <a:srgbClr val="009900"/>
                </a:solidFill>
              </a:rPr>
              <a:t>Climate tolerances</a:t>
            </a:r>
          </a:p>
          <a:p>
            <a:r>
              <a:rPr lang="en-US" sz="2000" b="1" dirty="0">
                <a:solidFill>
                  <a:srgbClr val="009900"/>
                </a:solidFill>
              </a:rPr>
              <a:t>Invasive species</a:t>
            </a:r>
          </a:p>
          <a:p>
            <a:r>
              <a:rPr lang="en-US" sz="2000" b="1" dirty="0">
                <a:solidFill>
                  <a:srgbClr val="009900"/>
                </a:solidFill>
              </a:rPr>
              <a:t>Wetland integrity &amp; function</a:t>
            </a:r>
          </a:p>
        </p:txBody>
      </p:sp>
    </p:spTree>
    <p:extLst>
      <p:ext uri="{BB962C8B-B14F-4D97-AF65-F5344CB8AC3E}">
        <p14:creationId xmlns:p14="http://schemas.microsoft.com/office/powerpoint/2010/main" val="2089225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5B8A85-0D90-4D17-AD78-EA0AA785268B}"/>
              </a:ext>
            </a:extLst>
          </p:cNvPr>
          <p:cNvSpPr>
            <a:spLocks noGrp="1"/>
          </p:cNvSpPr>
          <p:nvPr>
            <p:ph type="sldNum" sz="quarter" idx="12"/>
          </p:nvPr>
        </p:nvSpPr>
        <p:spPr/>
        <p:txBody>
          <a:bodyPr/>
          <a:lstStyle/>
          <a:p>
            <a:fld id="{48BB047D-A6CD-43AB-96F0-683C726B586B}" type="slidenum">
              <a:rPr lang="en-IN" smtClean="0"/>
              <a:pPr/>
              <a:t>8</a:t>
            </a:fld>
            <a:endParaRPr lang="en-IN" dirty="0"/>
          </a:p>
        </p:txBody>
      </p:sp>
      <p:pic>
        <p:nvPicPr>
          <p:cNvPr id="8194" name="Picture 2" descr="Adaptive Management - California Department of Fish and Game">
            <a:extLst>
              <a:ext uri="{FF2B5EF4-FFF2-40B4-BE49-F238E27FC236}">
                <a16:creationId xmlns:a16="http://schemas.microsoft.com/office/drawing/2014/main" id="{6F71C438-715A-4562-8843-6BE03B1A62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799" y="870857"/>
            <a:ext cx="5618401" cy="55923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2D7148B8-A656-4FFD-AFA5-4C74B65A86B8}"/>
              </a:ext>
            </a:extLst>
          </p:cNvPr>
          <p:cNvSpPr>
            <a:spLocks noGrp="1"/>
          </p:cNvSpPr>
          <p:nvPr>
            <p:ph type="title"/>
          </p:nvPr>
        </p:nvSpPr>
        <p:spPr>
          <a:xfrm>
            <a:off x="1506514" y="145408"/>
            <a:ext cx="9817267" cy="600274"/>
          </a:xfrm>
        </p:spPr>
        <p:txBody>
          <a:bodyPr>
            <a:normAutofit/>
          </a:bodyPr>
          <a:lstStyle/>
          <a:p>
            <a:r>
              <a:rPr lang="en-US" dirty="0"/>
              <a:t>The Essential Role of Research in Restoration</a:t>
            </a:r>
          </a:p>
        </p:txBody>
      </p:sp>
      <p:sp>
        <p:nvSpPr>
          <p:cNvPr id="5" name="TextBox 4">
            <a:extLst>
              <a:ext uri="{FF2B5EF4-FFF2-40B4-BE49-F238E27FC236}">
                <a16:creationId xmlns:a16="http://schemas.microsoft.com/office/drawing/2014/main" id="{EB0F4BE3-3C34-4811-89D0-EFF5154CBEFB}"/>
              </a:ext>
            </a:extLst>
          </p:cNvPr>
          <p:cNvSpPr txBox="1"/>
          <p:nvPr/>
        </p:nvSpPr>
        <p:spPr>
          <a:xfrm>
            <a:off x="8335153" y="1188692"/>
            <a:ext cx="3734227" cy="369332"/>
          </a:xfrm>
          <a:prstGeom prst="rect">
            <a:avLst/>
          </a:prstGeom>
          <a:solidFill>
            <a:schemeClr val="bg1"/>
          </a:solidFill>
        </p:spPr>
        <p:txBody>
          <a:bodyPr wrap="none" rtlCol="0">
            <a:spAutoFit/>
          </a:bodyPr>
          <a:lstStyle/>
          <a:p>
            <a:r>
              <a:rPr lang="en-US" dirty="0"/>
              <a:t>Adaptive Management Cycle - CDFW</a:t>
            </a:r>
          </a:p>
        </p:txBody>
      </p:sp>
      <p:sp>
        <p:nvSpPr>
          <p:cNvPr id="6" name="TextBox 5">
            <a:extLst>
              <a:ext uri="{FF2B5EF4-FFF2-40B4-BE49-F238E27FC236}">
                <a16:creationId xmlns:a16="http://schemas.microsoft.com/office/drawing/2014/main" id="{9C35DCDA-C30B-49BB-81AE-F523CA05F741}"/>
              </a:ext>
            </a:extLst>
          </p:cNvPr>
          <p:cNvSpPr txBox="1"/>
          <p:nvPr/>
        </p:nvSpPr>
        <p:spPr>
          <a:xfrm>
            <a:off x="0" y="1644675"/>
            <a:ext cx="3586943" cy="830997"/>
          </a:xfrm>
          <a:prstGeom prst="rect">
            <a:avLst/>
          </a:prstGeom>
          <a:noFill/>
        </p:spPr>
        <p:txBody>
          <a:bodyPr wrap="none" rtlCol="0">
            <a:spAutoFit/>
          </a:bodyPr>
          <a:lstStyle/>
          <a:p>
            <a:pPr algn="ctr"/>
            <a:r>
              <a:rPr lang="en-US" sz="2400" b="1" dirty="0">
                <a:solidFill>
                  <a:srgbClr val="C00000"/>
                </a:solidFill>
              </a:rPr>
              <a:t>FOR BEST PERFORMANCE, </a:t>
            </a:r>
          </a:p>
          <a:p>
            <a:pPr algn="ctr"/>
            <a:r>
              <a:rPr lang="en-US" sz="2400" b="1" dirty="0">
                <a:solidFill>
                  <a:srgbClr val="C00000"/>
                </a:solidFill>
              </a:rPr>
              <a:t>INSERT RESEARCH HERE</a:t>
            </a:r>
          </a:p>
        </p:txBody>
      </p:sp>
      <p:sp>
        <p:nvSpPr>
          <p:cNvPr id="8" name="Arrow: Striped Right 7">
            <a:extLst>
              <a:ext uri="{FF2B5EF4-FFF2-40B4-BE49-F238E27FC236}">
                <a16:creationId xmlns:a16="http://schemas.microsoft.com/office/drawing/2014/main" id="{6418233E-6D56-4C64-AB94-8FB8AEA45AB7}"/>
              </a:ext>
            </a:extLst>
          </p:cNvPr>
          <p:cNvSpPr/>
          <p:nvPr/>
        </p:nvSpPr>
        <p:spPr>
          <a:xfrm rot="20005938">
            <a:off x="2474317" y="4886679"/>
            <a:ext cx="953540" cy="220271"/>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Striped Right 11">
            <a:extLst>
              <a:ext uri="{FF2B5EF4-FFF2-40B4-BE49-F238E27FC236}">
                <a16:creationId xmlns:a16="http://schemas.microsoft.com/office/drawing/2014/main" id="{BC2B8FBC-26D0-4078-B3E9-820027925AE3}"/>
              </a:ext>
            </a:extLst>
          </p:cNvPr>
          <p:cNvSpPr/>
          <p:nvPr/>
        </p:nvSpPr>
        <p:spPr>
          <a:xfrm rot="20261214">
            <a:off x="3493913" y="6023957"/>
            <a:ext cx="943021" cy="242477"/>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Striped Right 12">
            <a:extLst>
              <a:ext uri="{FF2B5EF4-FFF2-40B4-BE49-F238E27FC236}">
                <a16:creationId xmlns:a16="http://schemas.microsoft.com/office/drawing/2014/main" id="{1377755F-F229-490D-90ED-9365D0D44D5D}"/>
              </a:ext>
            </a:extLst>
          </p:cNvPr>
          <p:cNvSpPr/>
          <p:nvPr/>
        </p:nvSpPr>
        <p:spPr>
          <a:xfrm rot="10800000">
            <a:off x="8940051" y="3388185"/>
            <a:ext cx="953540" cy="220271"/>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Striped Right 13">
            <a:extLst>
              <a:ext uri="{FF2B5EF4-FFF2-40B4-BE49-F238E27FC236}">
                <a16:creationId xmlns:a16="http://schemas.microsoft.com/office/drawing/2014/main" id="{3A7B7615-AC37-4203-BEEB-B21BA23A4E08}"/>
              </a:ext>
            </a:extLst>
          </p:cNvPr>
          <p:cNvSpPr/>
          <p:nvPr/>
        </p:nvSpPr>
        <p:spPr>
          <a:xfrm rot="11908213">
            <a:off x="8697573" y="4886677"/>
            <a:ext cx="953540" cy="220271"/>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Striped Right 14">
            <a:extLst>
              <a:ext uri="{FF2B5EF4-FFF2-40B4-BE49-F238E27FC236}">
                <a16:creationId xmlns:a16="http://schemas.microsoft.com/office/drawing/2014/main" id="{F5C918EB-15CA-4C15-98A9-7D90BC85BA44}"/>
              </a:ext>
            </a:extLst>
          </p:cNvPr>
          <p:cNvSpPr/>
          <p:nvPr/>
        </p:nvSpPr>
        <p:spPr>
          <a:xfrm>
            <a:off x="2206416" y="3429000"/>
            <a:ext cx="953540" cy="220271"/>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4A017C5B-54A5-4CEC-A8F1-88CE7ABFE5D9}"/>
              </a:ext>
            </a:extLst>
          </p:cNvPr>
          <p:cNvSpPr/>
          <p:nvPr/>
        </p:nvSpPr>
        <p:spPr>
          <a:xfrm>
            <a:off x="6873742" y="2175641"/>
            <a:ext cx="1180783" cy="600061"/>
          </a:xfrm>
          <a:prstGeom prst="round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Goals &amp; objectives</a:t>
            </a:r>
          </a:p>
        </p:txBody>
      </p:sp>
      <p:sp>
        <p:nvSpPr>
          <p:cNvPr id="17" name="Rectangle: Rounded Corners 16">
            <a:extLst>
              <a:ext uri="{FF2B5EF4-FFF2-40B4-BE49-F238E27FC236}">
                <a16:creationId xmlns:a16="http://schemas.microsoft.com/office/drawing/2014/main" id="{6D03C049-2BEC-4C58-8AE6-8BBACE551CB9}"/>
              </a:ext>
            </a:extLst>
          </p:cNvPr>
          <p:cNvSpPr/>
          <p:nvPr/>
        </p:nvSpPr>
        <p:spPr>
          <a:xfrm>
            <a:off x="7326271" y="3142039"/>
            <a:ext cx="1180783" cy="600061"/>
          </a:xfrm>
          <a:prstGeom prst="round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 linkages</a:t>
            </a:r>
          </a:p>
        </p:txBody>
      </p:sp>
      <p:sp>
        <p:nvSpPr>
          <p:cNvPr id="18" name="Rectangle: Rounded Corners 17">
            <a:extLst>
              <a:ext uri="{FF2B5EF4-FFF2-40B4-BE49-F238E27FC236}">
                <a16:creationId xmlns:a16="http://schemas.microsoft.com/office/drawing/2014/main" id="{4CF813D7-0781-4563-A893-D26FE6FBB6FE}"/>
              </a:ext>
            </a:extLst>
          </p:cNvPr>
          <p:cNvSpPr/>
          <p:nvPr/>
        </p:nvSpPr>
        <p:spPr>
          <a:xfrm>
            <a:off x="7326272" y="4209816"/>
            <a:ext cx="1180783" cy="600061"/>
          </a:xfrm>
          <a:prstGeom prst="round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Validation </a:t>
            </a:r>
          </a:p>
        </p:txBody>
      </p:sp>
      <p:sp>
        <p:nvSpPr>
          <p:cNvPr id="19" name="Rectangle: Rounded Corners 18">
            <a:extLst>
              <a:ext uri="{FF2B5EF4-FFF2-40B4-BE49-F238E27FC236}">
                <a16:creationId xmlns:a16="http://schemas.microsoft.com/office/drawing/2014/main" id="{09C88E97-7B72-447A-AC80-079554F77CCA}"/>
              </a:ext>
            </a:extLst>
          </p:cNvPr>
          <p:cNvSpPr/>
          <p:nvPr/>
        </p:nvSpPr>
        <p:spPr>
          <a:xfrm>
            <a:off x="5505607" y="1457412"/>
            <a:ext cx="1180783" cy="600061"/>
          </a:xfrm>
          <a:prstGeom prst="round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Problem definition</a:t>
            </a:r>
          </a:p>
        </p:txBody>
      </p:sp>
      <p:sp>
        <p:nvSpPr>
          <p:cNvPr id="20" name="Rectangle: Rounded Corners 19">
            <a:extLst>
              <a:ext uri="{FF2B5EF4-FFF2-40B4-BE49-F238E27FC236}">
                <a16:creationId xmlns:a16="http://schemas.microsoft.com/office/drawing/2014/main" id="{930396A8-D165-4503-AA80-CC6751451B26}"/>
              </a:ext>
            </a:extLst>
          </p:cNvPr>
          <p:cNvSpPr/>
          <p:nvPr/>
        </p:nvSpPr>
        <p:spPr>
          <a:xfrm>
            <a:off x="6292396" y="5308559"/>
            <a:ext cx="1180783" cy="60006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Implement </a:t>
            </a:r>
          </a:p>
        </p:txBody>
      </p:sp>
      <p:sp>
        <p:nvSpPr>
          <p:cNvPr id="21" name="Rectangle: Rounded Corners 20">
            <a:extLst>
              <a:ext uri="{FF2B5EF4-FFF2-40B4-BE49-F238E27FC236}">
                <a16:creationId xmlns:a16="http://schemas.microsoft.com/office/drawing/2014/main" id="{D440EDF7-FFBF-49B5-B4A5-A0D8825F252E}"/>
              </a:ext>
            </a:extLst>
          </p:cNvPr>
          <p:cNvSpPr/>
          <p:nvPr/>
        </p:nvSpPr>
        <p:spPr>
          <a:xfrm>
            <a:off x="4705914" y="5289413"/>
            <a:ext cx="1180783" cy="60006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Monitor</a:t>
            </a:r>
          </a:p>
        </p:txBody>
      </p:sp>
      <p:sp>
        <p:nvSpPr>
          <p:cNvPr id="22" name="Rectangle: Rounded Corners 21">
            <a:extLst>
              <a:ext uri="{FF2B5EF4-FFF2-40B4-BE49-F238E27FC236}">
                <a16:creationId xmlns:a16="http://schemas.microsoft.com/office/drawing/2014/main" id="{B5FD5D65-1C4F-4D8B-BEEC-1F75FCED0B38}"/>
              </a:ext>
            </a:extLst>
          </p:cNvPr>
          <p:cNvSpPr/>
          <p:nvPr/>
        </p:nvSpPr>
        <p:spPr>
          <a:xfrm>
            <a:off x="3647777" y="4141059"/>
            <a:ext cx="1180783" cy="600061"/>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Evaluate</a:t>
            </a:r>
          </a:p>
        </p:txBody>
      </p:sp>
      <p:sp>
        <p:nvSpPr>
          <p:cNvPr id="23" name="Rectangle: Rounded Corners 22">
            <a:extLst>
              <a:ext uri="{FF2B5EF4-FFF2-40B4-BE49-F238E27FC236}">
                <a16:creationId xmlns:a16="http://schemas.microsoft.com/office/drawing/2014/main" id="{7B4222E6-1CD0-452E-86DD-707A838C7989}"/>
              </a:ext>
            </a:extLst>
          </p:cNvPr>
          <p:cNvSpPr/>
          <p:nvPr/>
        </p:nvSpPr>
        <p:spPr>
          <a:xfrm>
            <a:off x="4115522" y="2225059"/>
            <a:ext cx="1180783" cy="600061"/>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Adapt</a:t>
            </a:r>
          </a:p>
        </p:txBody>
      </p:sp>
      <p:sp>
        <p:nvSpPr>
          <p:cNvPr id="24" name="Rectangle: Rounded Corners 23">
            <a:extLst>
              <a:ext uri="{FF2B5EF4-FFF2-40B4-BE49-F238E27FC236}">
                <a16:creationId xmlns:a16="http://schemas.microsoft.com/office/drawing/2014/main" id="{77A3BD27-06DF-48B9-A189-051A3E4F3675}"/>
              </a:ext>
            </a:extLst>
          </p:cNvPr>
          <p:cNvSpPr/>
          <p:nvPr/>
        </p:nvSpPr>
        <p:spPr>
          <a:xfrm>
            <a:off x="3684947" y="3198290"/>
            <a:ext cx="1180783" cy="600061"/>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Communi</a:t>
            </a:r>
            <a:r>
              <a:rPr lang="en-US" sz="1600" dirty="0"/>
              <a:t>-cate</a:t>
            </a:r>
          </a:p>
        </p:txBody>
      </p:sp>
      <p:sp>
        <p:nvSpPr>
          <p:cNvPr id="25" name="Arrow: Striped Right 24">
            <a:extLst>
              <a:ext uri="{FF2B5EF4-FFF2-40B4-BE49-F238E27FC236}">
                <a16:creationId xmlns:a16="http://schemas.microsoft.com/office/drawing/2014/main" id="{37FC6373-BDFC-4CDD-AFAF-7E10F600529E}"/>
              </a:ext>
            </a:extLst>
          </p:cNvPr>
          <p:cNvSpPr/>
          <p:nvPr/>
        </p:nvSpPr>
        <p:spPr>
          <a:xfrm rot="2412476">
            <a:off x="3110173" y="1369732"/>
            <a:ext cx="953540" cy="220271"/>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Striped Right 25">
            <a:extLst>
              <a:ext uri="{FF2B5EF4-FFF2-40B4-BE49-F238E27FC236}">
                <a16:creationId xmlns:a16="http://schemas.microsoft.com/office/drawing/2014/main" id="{46DDD109-2103-41BB-A13F-DA2DBC0CF7C7}"/>
              </a:ext>
            </a:extLst>
          </p:cNvPr>
          <p:cNvSpPr/>
          <p:nvPr/>
        </p:nvSpPr>
        <p:spPr>
          <a:xfrm rot="11908213">
            <a:off x="7744812" y="6053498"/>
            <a:ext cx="953540" cy="239493"/>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 descr="Know Your Forest: Lake Tahoe Trees | Trees in Lake Tahoe">
            <a:extLst>
              <a:ext uri="{FF2B5EF4-FFF2-40B4-BE49-F238E27FC236}">
                <a16:creationId xmlns:a16="http://schemas.microsoft.com/office/drawing/2014/main" id="{83DE7A97-4DAB-4471-A955-183FF6713F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0938" y="4199228"/>
            <a:ext cx="1812451" cy="2513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799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343" y="428644"/>
            <a:ext cx="10675620" cy="662781"/>
          </a:xfrm>
        </p:spPr>
        <p:txBody>
          <a:bodyPr>
            <a:normAutofit fontScale="90000"/>
          </a:bodyPr>
          <a:lstStyle/>
          <a:p>
            <a:r>
              <a:rPr lang="en-US" b="1" dirty="0"/>
              <a:t>Near-term Upland Plan Implementatio</a:t>
            </a:r>
            <a:r>
              <a:rPr lang="en-US" dirty="0"/>
              <a:t>n Activities:</a:t>
            </a:r>
            <a:br>
              <a:rPr lang="en-US" dirty="0"/>
            </a:br>
            <a:r>
              <a:rPr lang="en-US" dirty="0"/>
              <a:t>Tasks 1 &amp; 2</a:t>
            </a:r>
            <a:endParaRPr lang="en-US" b="1" dirty="0"/>
          </a:p>
        </p:txBody>
      </p:sp>
      <p:sp>
        <p:nvSpPr>
          <p:cNvPr id="4" name="Content Placeholder 2"/>
          <p:cNvSpPr txBox="1">
            <a:spLocks/>
          </p:cNvSpPr>
          <p:nvPr/>
        </p:nvSpPr>
        <p:spPr>
          <a:xfrm>
            <a:off x="-257856" y="1639600"/>
            <a:ext cx="8639856"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0"/>
              </a:spcBef>
              <a:spcAft>
                <a:spcPts val="2400"/>
              </a:spcAft>
            </a:pPr>
            <a:r>
              <a:rPr lang="en-US" sz="2800" dirty="0"/>
              <a:t>Hold science-management exchange workshops with managers, stakeholders and partners </a:t>
            </a:r>
          </a:p>
          <a:p>
            <a:pPr lvl="2">
              <a:spcBef>
                <a:spcPts val="0"/>
              </a:spcBef>
              <a:spcAft>
                <a:spcPts val="2400"/>
              </a:spcAft>
            </a:pPr>
            <a:r>
              <a:rPr lang="en-US" sz="2400" dirty="0"/>
              <a:t>Identify priority information, tools, methods</a:t>
            </a:r>
          </a:p>
          <a:p>
            <a:pPr lvl="2">
              <a:spcBef>
                <a:spcPts val="0"/>
              </a:spcBef>
              <a:spcAft>
                <a:spcPts val="2400"/>
              </a:spcAft>
            </a:pPr>
            <a:r>
              <a:rPr lang="en-US" sz="2400" dirty="0"/>
              <a:t>Identify adaptive management opportunities</a:t>
            </a:r>
          </a:p>
          <a:p>
            <a:pPr lvl="2">
              <a:spcBef>
                <a:spcPts val="0"/>
              </a:spcBef>
              <a:spcAft>
                <a:spcPts val="2400"/>
              </a:spcAft>
            </a:pPr>
            <a:r>
              <a:rPr lang="en-US" sz="2400" dirty="0"/>
              <a:t>Refine monitoring needs and introduce new approaches</a:t>
            </a:r>
          </a:p>
          <a:p>
            <a:pPr lvl="1">
              <a:spcBef>
                <a:spcPts val="0"/>
              </a:spcBef>
              <a:spcAft>
                <a:spcPts val="2400"/>
              </a:spcAft>
            </a:pPr>
            <a:r>
              <a:rPr lang="en-US" sz="2800" dirty="0"/>
              <a:t>Develop proposals, seek funding, grow research capacity, and accomplish Task 1 priorities </a:t>
            </a:r>
          </a:p>
          <a:p>
            <a:pPr lvl="1">
              <a:spcBef>
                <a:spcPts val="0"/>
              </a:spcBef>
              <a:spcAft>
                <a:spcPts val="2400"/>
              </a:spcAft>
            </a:pPr>
            <a:r>
              <a:rPr lang="en-US" sz="2800" dirty="0"/>
              <a:t>Consolidate input into a 10-year research plan</a:t>
            </a:r>
          </a:p>
        </p:txBody>
      </p:sp>
      <p:pic>
        <p:nvPicPr>
          <p:cNvPr id="5" name="Picture 4">
            <a:extLst>
              <a:ext uri="{FF2B5EF4-FFF2-40B4-BE49-F238E27FC236}">
                <a16:creationId xmlns:a16="http://schemas.microsoft.com/office/drawing/2014/main" id="{781202AA-1D18-4709-B926-529FDD8D736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043632" y="2803195"/>
            <a:ext cx="3030302" cy="2024147"/>
          </a:xfrm>
          <a:prstGeom prst="rect">
            <a:avLst/>
          </a:prstGeom>
        </p:spPr>
      </p:pic>
      <p:pic>
        <p:nvPicPr>
          <p:cNvPr id="6" name="Picture 2" descr="Martes americana | NatureServe Explorer 2.0">
            <a:extLst>
              <a:ext uri="{FF2B5EF4-FFF2-40B4-BE49-F238E27FC236}">
                <a16:creationId xmlns:a16="http://schemas.microsoft.com/office/drawing/2014/main" id="{6883BC93-8BAE-45F3-AB75-C0861D311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0146" y="4600597"/>
            <a:ext cx="2181817" cy="2057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Meeks Bay Trail">
            <a:extLst>
              <a:ext uri="{FF2B5EF4-FFF2-40B4-BE49-F238E27FC236}">
                <a16:creationId xmlns:a16="http://schemas.microsoft.com/office/drawing/2014/main" id="{B6FBB68C-DB4F-4B00-839D-392544A6EC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6006"/>
          <a:stretch/>
        </p:blipFill>
        <p:spPr bwMode="auto">
          <a:xfrm>
            <a:off x="9869409" y="476226"/>
            <a:ext cx="2043289" cy="2621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318512"/>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6">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_03_CA - v5" id="{676C8139-D340-432F-9674-2FA823DFFDED}" vid="{F880323A-559C-41C8-8579-8950CC3EC8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6BC78EAF224B4FAAF4B0005F659199" ma:contentTypeVersion="12" ma:contentTypeDescription="Create a new document." ma:contentTypeScope="" ma:versionID="4d629993ba1c2b9829d98cc26191395b">
  <xsd:schema xmlns:xsd="http://www.w3.org/2001/XMLSchema" xmlns:xs="http://www.w3.org/2001/XMLSchema" xmlns:p="http://schemas.microsoft.com/office/2006/metadata/properties" xmlns:ns1="http://schemas.microsoft.com/sharepoint/v3" xmlns:ns3="d901ae10-b295-4220-8145-8d2c0e57dc03" targetNamespace="http://schemas.microsoft.com/office/2006/metadata/properties" ma:root="true" ma:fieldsID="1b128d0afc081b391ead6b2f68448ff5" ns1:_="" ns3:_="">
    <xsd:import namespace="http://schemas.microsoft.com/sharepoint/v3"/>
    <xsd:import namespace="d901ae10-b295-4220-8145-8d2c0e57dc0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01ae10-b295-4220-8145-8d2c0e57dc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88AAE1-610C-4AC3-8008-2C517A489104}">
  <ds:schemaRefs>
    <ds:schemaRef ds:uri="http://schemas.microsoft.com/sharepoint/v3"/>
    <ds:schemaRef ds:uri="http://www.w3.org/XML/1998/namespace"/>
    <ds:schemaRef ds:uri="http://schemas.openxmlformats.org/package/2006/metadata/core-properties"/>
    <ds:schemaRef ds:uri="http://purl.org/dc/elements/1.1/"/>
    <ds:schemaRef ds:uri="http://purl.org/dc/terms/"/>
    <ds:schemaRef ds:uri="http://schemas.microsoft.com/office/2006/metadata/properties"/>
    <ds:schemaRef ds:uri="http://schemas.microsoft.com/office/2006/documentManagement/types"/>
    <ds:schemaRef ds:uri="http://schemas.microsoft.com/office/infopath/2007/PartnerControls"/>
    <ds:schemaRef ds:uri="d901ae10-b295-4220-8145-8d2c0e57dc03"/>
    <ds:schemaRef ds:uri="http://purl.org/dc/dcmitype/"/>
  </ds:schemaRefs>
</ds:datastoreItem>
</file>

<file path=customXml/itemProps2.xml><?xml version="1.0" encoding="utf-8"?>
<ds:datastoreItem xmlns:ds="http://schemas.openxmlformats.org/officeDocument/2006/customXml" ds:itemID="{2EF0C872-40F0-4E6E-990F-D5B14C42200B}">
  <ds:schemaRefs>
    <ds:schemaRef ds:uri="http://schemas.microsoft.com/sharepoint/v3/contenttype/forms"/>
  </ds:schemaRefs>
</ds:datastoreItem>
</file>

<file path=customXml/itemProps3.xml><?xml version="1.0" encoding="utf-8"?>
<ds:datastoreItem xmlns:ds="http://schemas.openxmlformats.org/officeDocument/2006/customXml" ds:itemID="{B6EE5B08-3298-46FB-BBD1-27EC837B0D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901ae10-b295-4220-8145-8d2c0e57dc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TM03457503[[fn=Quotable]]</Template>
  <TotalTime>0</TotalTime>
  <Words>1093</Words>
  <Application>Microsoft Office PowerPoint</Application>
  <PresentationFormat>Widescreen</PresentationFormat>
  <Paragraphs>159</Paragraphs>
  <Slides>17</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 3</vt:lpstr>
      <vt:lpstr>Office Theme</vt:lpstr>
      <vt:lpstr>Science-to-Action Timeline</vt:lpstr>
      <vt:lpstr>PowerPoint Presentation</vt:lpstr>
      <vt:lpstr>PowerPoint Presentation</vt:lpstr>
      <vt:lpstr>Focal Areas of the Upland Ecosystem Science-to-Action Plan</vt:lpstr>
      <vt:lpstr>Focal Areas of the Upland Ecosystem Science-to-Action Plan</vt:lpstr>
      <vt:lpstr>Focal Areas of the Upland Ecosystem Science-to-Action Plan</vt:lpstr>
      <vt:lpstr>Focal Areas of the Upland Ecosystem Science-to-Action Plan</vt:lpstr>
      <vt:lpstr>The Essential Role of Research in Restoration</vt:lpstr>
      <vt:lpstr>Near-term Upland Plan Implementation Activities: Tasks 1 &amp; 2</vt:lpstr>
      <vt:lpstr>Tahoe Ecological Observatory Network: Sentinels for the Environmental Integrity of Lake Tahoe’s Uplands</vt:lpstr>
      <vt:lpstr>Lake tahoe science-to-action plan update</vt:lpstr>
      <vt:lpstr>Clarity Model Review</vt:lpstr>
      <vt:lpstr>Clarity Model Review</vt:lpstr>
      <vt:lpstr>Lake Tahoe Data Synthesis and Analysis</vt:lpstr>
      <vt:lpstr>Lake Tahoe Data Synthesis and Analysis</vt:lpstr>
      <vt:lpstr>Moving toward the future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2019-04-11T22:55:22Z</dcterms:created>
  <dcterms:modified xsi:type="dcterms:W3CDTF">2021-03-23T16:41:18Z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0x0101005C6BC78EAF224B4FAAF4B0005F659199</vt:lpwstr>
  </property>
</Properties>
</file>